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60" r:id="rId3"/>
    <p:sldId id="261" r:id="rId4"/>
    <p:sldId id="263" r:id="rId5"/>
    <p:sldId id="259" r:id="rId6"/>
    <p:sldId id="262" r:id="rId7"/>
    <p:sldId id="269" r:id="rId8"/>
    <p:sldId id="264" r:id="rId9"/>
    <p:sldId id="266" r:id="rId10"/>
    <p:sldId id="265" r:id="rId11"/>
    <p:sldId id="267" r:id="rId12"/>
    <p:sldId id="268" r:id="rId13"/>
    <p:sldId id="270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Sheet2!$E$21</c:f>
              <c:strCache>
                <c:ptCount val="1"/>
                <c:pt idx="0">
                  <c:v>&gt;= 0.9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Sheet2!$F$21:$L$21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88.66</c:v>
                </c:pt>
                <c:pt idx="2">
                  <c:v>75.84</c:v>
                </c:pt>
                <c:pt idx="3">
                  <c:v>85.97</c:v>
                </c:pt>
                <c:pt idx="4">
                  <c:v>84.15</c:v>
                </c:pt>
                <c:pt idx="5">
                  <c:v>72.599999999999994</c:v>
                </c:pt>
                <c:pt idx="6">
                  <c:v>70.08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2D-4086-B21B-6F754E622B52}"/>
            </c:ext>
          </c:extLst>
        </c:ser>
        <c:ser>
          <c:idx val="1"/>
          <c:order val="1"/>
          <c:tx>
            <c:strRef>
              <c:f>Sheet2!$E$22</c:f>
              <c:strCache>
                <c:ptCount val="1"/>
                <c:pt idx="0">
                  <c:v>&gt;= 0.8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Sheet2!$F$22:$L$22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68.19</c:v>
                </c:pt>
                <c:pt idx="2">
                  <c:v>77.260000000000005</c:v>
                </c:pt>
                <c:pt idx="3">
                  <c:v>65.36</c:v>
                </c:pt>
                <c:pt idx="4">
                  <c:v>84.06</c:v>
                </c:pt>
                <c:pt idx="5">
                  <c:v>79.400000000000006</c:v>
                </c:pt>
                <c:pt idx="6">
                  <c:v>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D2D-4086-B21B-6F754E622B52}"/>
            </c:ext>
          </c:extLst>
        </c:ser>
        <c:ser>
          <c:idx val="2"/>
          <c:order val="2"/>
          <c:tx>
            <c:strRef>
              <c:f>Sheet2!$E$23</c:f>
              <c:strCache>
                <c:ptCount val="1"/>
                <c:pt idx="0">
                  <c:v>&gt;=0.7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Sheet2!$F$23:$L$23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70.41</c:v>
                </c:pt>
                <c:pt idx="2">
                  <c:v>68.98</c:v>
                </c:pt>
                <c:pt idx="3">
                  <c:v>79.33</c:v>
                </c:pt>
                <c:pt idx="4">
                  <c:v>74.900000000000006</c:v>
                </c:pt>
                <c:pt idx="5">
                  <c:v>69.56</c:v>
                </c:pt>
                <c:pt idx="6">
                  <c:v>65.430000000000007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D2D-4086-B21B-6F754E622B52}"/>
            </c:ext>
          </c:extLst>
        </c:ser>
        <c:ser>
          <c:idx val="3"/>
          <c:order val="3"/>
          <c:tx>
            <c:strRef>
              <c:f>Sheet2!$E$24</c:f>
              <c:strCache>
                <c:ptCount val="1"/>
                <c:pt idx="0">
                  <c:v>&gt;= 0.6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Sheet2!$F$24:$L$24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86.78</c:v>
                </c:pt>
                <c:pt idx="2">
                  <c:v>64.180000000000007</c:v>
                </c:pt>
                <c:pt idx="3">
                  <c:v>65.430000000000007</c:v>
                </c:pt>
                <c:pt idx="4">
                  <c:v>80.38</c:v>
                </c:pt>
                <c:pt idx="5">
                  <c:v>56.11</c:v>
                </c:pt>
                <c:pt idx="6">
                  <c:v>70.84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D2D-4086-B21B-6F754E622B52}"/>
            </c:ext>
          </c:extLst>
        </c:ser>
        <c:ser>
          <c:idx val="4"/>
          <c:order val="4"/>
          <c:tx>
            <c:strRef>
              <c:f>Sheet2!$E$25</c:f>
              <c:strCache>
                <c:ptCount val="1"/>
                <c:pt idx="0">
                  <c:v>&gt;= 0.5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Sheet2!$F$25:$L$25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50.8</c:v>
                </c:pt>
                <c:pt idx="2">
                  <c:v>55.53</c:v>
                </c:pt>
                <c:pt idx="3">
                  <c:v>71.14</c:v>
                </c:pt>
                <c:pt idx="4">
                  <c:v>64.900000000000006</c:v>
                </c:pt>
                <c:pt idx="5">
                  <c:v>56.05</c:v>
                </c:pt>
                <c:pt idx="6">
                  <c:v>57.22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D2D-4086-B21B-6F754E622B52}"/>
            </c:ext>
          </c:extLst>
        </c:ser>
        <c:ser>
          <c:idx val="5"/>
          <c:order val="5"/>
          <c:tx>
            <c:strRef>
              <c:f>Sheet2!$E$26</c:f>
              <c:strCache>
                <c:ptCount val="1"/>
                <c:pt idx="0">
                  <c:v>&gt;= 0.4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Sheet2!$F$26:$L$26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79.599999999999994</c:v>
                </c:pt>
                <c:pt idx="2">
                  <c:v>73.66</c:v>
                </c:pt>
                <c:pt idx="3">
                  <c:v>71.7</c:v>
                </c:pt>
                <c:pt idx="4">
                  <c:v>73.28</c:v>
                </c:pt>
                <c:pt idx="5">
                  <c:v>76.48</c:v>
                </c:pt>
                <c:pt idx="6">
                  <c:v>65.78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D2D-4086-B21B-6F754E622B52}"/>
            </c:ext>
          </c:extLst>
        </c:ser>
        <c:ser>
          <c:idx val="6"/>
          <c:order val="6"/>
          <c:tx>
            <c:strRef>
              <c:f>Sheet2!$E$27</c:f>
              <c:strCache>
                <c:ptCount val="1"/>
                <c:pt idx="0">
                  <c:v>&gt;= 0.3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Sheet2!$F$27:$L$27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D2D-4086-B21B-6F754E622B52}"/>
            </c:ext>
          </c:extLst>
        </c:ser>
        <c:ser>
          <c:idx val="7"/>
          <c:order val="7"/>
          <c:tx>
            <c:strRef>
              <c:f>Sheet2!$E$28</c:f>
              <c:strCache>
                <c:ptCount val="1"/>
                <c:pt idx="0">
                  <c:v>&gt;= 0.2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Sheet2!$F$28:$L$28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6D2D-4086-B21B-6F754E622B52}"/>
            </c:ext>
          </c:extLst>
        </c:ser>
        <c:ser>
          <c:idx val="8"/>
          <c:order val="8"/>
          <c:tx>
            <c:strRef>
              <c:f>Sheet2!$E$29</c:f>
              <c:strCache>
                <c:ptCount val="1"/>
                <c:pt idx="0">
                  <c:v>&gt;= 0.1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Sheet2!$F$29:$L$29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6D2D-4086-B21B-6F754E622B52}"/>
            </c:ext>
          </c:extLst>
        </c:ser>
        <c:ser>
          <c:idx val="9"/>
          <c:order val="9"/>
          <c:tx>
            <c:strRef>
              <c:f>Sheet2!$E$30</c:f>
              <c:strCache>
                <c:ptCount val="1"/>
                <c:pt idx="0">
                  <c:v>&gt;= 0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accent4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Sheet2!$F$30:$L$30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6D2D-4086-B21B-6F754E622B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1121760"/>
        <c:axId val="541122176"/>
      </c:lineChart>
      <c:catAx>
        <c:axId val="541121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41122176"/>
        <c:crosses val="autoZero"/>
        <c:auto val="1"/>
        <c:lblAlgn val="ctr"/>
        <c:lblOffset val="100"/>
        <c:noMultiLvlLbl val="0"/>
      </c:catAx>
      <c:valAx>
        <c:axId val="541122176"/>
        <c:scaling>
          <c:orientation val="minMax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41121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Sheet1!$B$18</c:f>
              <c:strCache>
                <c:ptCount val="1"/>
                <c:pt idx="0">
                  <c:v>&gt;= 0.9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Sheet1!$C$18:$L$18</c:f>
              <c:numCache>
                <c:formatCode>General</c:formatCode>
                <c:ptCount val="10"/>
                <c:pt idx="0">
                  <c:v>94.11</c:v>
                </c:pt>
                <c:pt idx="1">
                  <c:v>93.78</c:v>
                </c:pt>
                <c:pt idx="2">
                  <c:v>93.09</c:v>
                </c:pt>
                <c:pt idx="3">
                  <c:v>93.64</c:v>
                </c:pt>
                <c:pt idx="4">
                  <c:v>95.25</c:v>
                </c:pt>
                <c:pt idx="5">
                  <c:v>95.29</c:v>
                </c:pt>
                <c:pt idx="6">
                  <c:v>95.52</c:v>
                </c:pt>
                <c:pt idx="7">
                  <c:v>95.77</c:v>
                </c:pt>
                <c:pt idx="8">
                  <c:v>95.88</c:v>
                </c:pt>
                <c:pt idx="9">
                  <c:v>95.36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06E-42E3-9520-5FE4ACEE5E68}"/>
            </c:ext>
          </c:extLst>
        </c:ser>
        <c:ser>
          <c:idx val="1"/>
          <c:order val="1"/>
          <c:tx>
            <c:strRef>
              <c:f>Sheet1!$B$19</c:f>
              <c:strCache>
                <c:ptCount val="1"/>
                <c:pt idx="0">
                  <c:v>&gt;= 0.8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Sheet1!$C$19:$L$19</c:f>
              <c:numCache>
                <c:formatCode>General</c:formatCode>
                <c:ptCount val="10"/>
                <c:pt idx="0">
                  <c:v>94.11</c:v>
                </c:pt>
                <c:pt idx="1">
                  <c:v>93.8</c:v>
                </c:pt>
                <c:pt idx="2">
                  <c:v>94.53</c:v>
                </c:pt>
                <c:pt idx="3">
                  <c:v>93.6</c:v>
                </c:pt>
                <c:pt idx="4">
                  <c:v>96.11</c:v>
                </c:pt>
                <c:pt idx="5">
                  <c:v>95.2</c:v>
                </c:pt>
                <c:pt idx="6">
                  <c:v>95.53</c:v>
                </c:pt>
                <c:pt idx="7">
                  <c:v>95.17</c:v>
                </c:pt>
                <c:pt idx="8">
                  <c:v>94.55</c:v>
                </c:pt>
                <c:pt idx="9">
                  <c:v>94.49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06E-42E3-9520-5FE4ACEE5E68}"/>
            </c:ext>
          </c:extLst>
        </c:ser>
        <c:ser>
          <c:idx val="2"/>
          <c:order val="2"/>
          <c:tx>
            <c:strRef>
              <c:f>Sheet1!$B$20</c:f>
              <c:strCache>
                <c:ptCount val="1"/>
                <c:pt idx="0">
                  <c:v>&gt;=0.7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Sheet1!$C$20:$L$20</c:f>
              <c:numCache>
                <c:formatCode>General</c:formatCode>
                <c:ptCount val="10"/>
                <c:pt idx="0">
                  <c:v>94.11</c:v>
                </c:pt>
                <c:pt idx="1">
                  <c:v>94</c:v>
                </c:pt>
                <c:pt idx="2">
                  <c:v>93.88</c:v>
                </c:pt>
                <c:pt idx="3">
                  <c:v>93.84</c:v>
                </c:pt>
                <c:pt idx="4">
                  <c:v>94.29</c:v>
                </c:pt>
                <c:pt idx="5">
                  <c:v>95.18</c:v>
                </c:pt>
                <c:pt idx="6">
                  <c:v>94.61</c:v>
                </c:pt>
                <c:pt idx="7">
                  <c:v>95.97</c:v>
                </c:pt>
                <c:pt idx="8">
                  <c:v>94.88</c:v>
                </c:pt>
                <c:pt idx="9">
                  <c:v>94.36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06E-42E3-9520-5FE4ACEE5E68}"/>
            </c:ext>
          </c:extLst>
        </c:ser>
        <c:ser>
          <c:idx val="3"/>
          <c:order val="3"/>
          <c:tx>
            <c:strRef>
              <c:f>Sheet1!$B$21</c:f>
              <c:strCache>
                <c:ptCount val="1"/>
                <c:pt idx="0">
                  <c:v>&gt;= 0.6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Sheet1!$C$21:$L$21</c:f>
              <c:numCache>
                <c:formatCode>General</c:formatCode>
                <c:ptCount val="10"/>
                <c:pt idx="0">
                  <c:v>94.11</c:v>
                </c:pt>
                <c:pt idx="1">
                  <c:v>94.18</c:v>
                </c:pt>
                <c:pt idx="2">
                  <c:v>93.91</c:v>
                </c:pt>
                <c:pt idx="3">
                  <c:v>93.39</c:v>
                </c:pt>
                <c:pt idx="4">
                  <c:v>94.56</c:v>
                </c:pt>
                <c:pt idx="5">
                  <c:v>95.43</c:v>
                </c:pt>
                <c:pt idx="6">
                  <c:v>94.41</c:v>
                </c:pt>
                <c:pt idx="7">
                  <c:v>95.49</c:v>
                </c:pt>
                <c:pt idx="8">
                  <c:v>94.55</c:v>
                </c:pt>
                <c:pt idx="9">
                  <c:v>94.78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06E-42E3-9520-5FE4ACEE5E68}"/>
            </c:ext>
          </c:extLst>
        </c:ser>
        <c:ser>
          <c:idx val="4"/>
          <c:order val="4"/>
          <c:tx>
            <c:strRef>
              <c:f>Sheet1!$B$22</c:f>
              <c:strCache>
                <c:ptCount val="1"/>
                <c:pt idx="0">
                  <c:v>&gt;= 0.5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Sheet1!$C$22:$L$22</c:f>
              <c:numCache>
                <c:formatCode>General</c:formatCode>
                <c:ptCount val="10"/>
                <c:pt idx="0">
                  <c:v>94.11</c:v>
                </c:pt>
                <c:pt idx="1">
                  <c:v>93.53</c:v>
                </c:pt>
                <c:pt idx="2">
                  <c:v>94.44</c:v>
                </c:pt>
                <c:pt idx="3">
                  <c:v>95.07</c:v>
                </c:pt>
                <c:pt idx="4">
                  <c:v>93.94</c:v>
                </c:pt>
                <c:pt idx="5">
                  <c:v>94.33</c:v>
                </c:pt>
                <c:pt idx="6">
                  <c:v>95.26</c:v>
                </c:pt>
                <c:pt idx="7">
                  <c:v>96.11</c:v>
                </c:pt>
                <c:pt idx="8">
                  <c:v>92.01</c:v>
                </c:pt>
                <c:pt idx="9">
                  <c:v>94.87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06E-42E3-9520-5FE4ACEE5E68}"/>
            </c:ext>
          </c:extLst>
        </c:ser>
        <c:ser>
          <c:idx val="5"/>
          <c:order val="5"/>
          <c:tx>
            <c:strRef>
              <c:f>Sheet1!$B$23</c:f>
              <c:strCache>
                <c:ptCount val="1"/>
                <c:pt idx="0">
                  <c:v>&gt;= 0.4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Sheet1!$C$23:$L$23</c:f>
              <c:numCache>
                <c:formatCode>General</c:formatCode>
                <c:ptCount val="10"/>
                <c:pt idx="0">
                  <c:v>94.11</c:v>
                </c:pt>
                <c:pt idx="1">
                  <c:v>93.67</c:v>
                </c:pt>
                <c:pt idx="2">
                  <c:v>92.06</c:v>
                </c:pt>
                <c:pt idx="3">
                  <c:v>94.02</c:v>
                </c:pt>
                <c:pt idx="4">
                  <c:v>95.18</c:v>
                </c:pt>
                <c:pt idx="5">
                  <c:v>95.23</c:v>
                </c:pt>
                <c:pt idx="6">
                  <c:v>95.31</c:v>
                </c:pt>
                <c:pt idx="7">
                  <c:v>94.8</c:v>
                </c:pt>
                <c:pt idx="8">
                  <c:v>94.77</c:v>
                </c:pt>
                <c:pt idx="9">
                  <c:v>96.01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06E-42E3-9520-5FE4ACEE5E68}"/>
            </c:ext>
          </c:extLst>
        </c:ser>
        <c:ser>
          <c:idx val="6"/>
          <c:order val="6"/>
          <c:tx>
            <c:strRef>
              <c:f>Sheet1!$B$24</c:f>
              <c:strCache>
                <c:ptCount val="1"/>
                <c:pt idx="0">
                  <c:v>&gt;= 0.3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Sheet1!$C$24:$L$24</c:f>
              <c:numCache>
                <c:formatCode>General</c:formatCode>
                <c:ptCount val="10"/>
                <c:pt idx="0">
                  <c:v>94.11</c:v>
                </c:pt>
                <c:pt idx="1">
                  <c:v>93.54</c:v>
                </c:pt>
                <c:pt idx="2">
                  <c:v>94.2</c:v>
                </c:pt>
                <c:pt idx="3">
                  <c:v>94.59</c:v>
                </c:pt>
                <c:pt idx="4">
                  <c:v>94.36</c:v>
                </c:pt>
                <c:pt idx="5">
                  <c:v>95.09</c:v>
                </c:pt>
                <c:pt idx="6">
                  <c:v>94.72</c:v>
                </c:pt>
                <c:pt idx="7">
                  <c:v>95.35</c:v>
                </c:pt>
                <c:pt idx="8">
                  <c:v>95.08</c:v>
                </c:pt>
                <c:pt idx="9">
                  <c:v>94.07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06E-42E3-9520-5FE4ACEE5E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7561520"/>
        <c:axId val="2117561936"/>
      </c:lineChart>
      <c:catAx>
        <c:axId val="2117561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7561936"/>
        <c:crosses val="autoZero"/>
        <c:auto val="1"/>
        <c:lblAlgn val="ctr"/>
        <c:lblOffset val="100"/>
        <c:noMultiLvlLbl val="0"/>
      </c:catAx>
      <c:valAx>
        <c:axId val="2117561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7561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Sheet1!$B$47</c:f>
              <c:strCache>
                <c:ptCount val="1"/>
                <c:pt idx="0">
                  <c:v> &gt;= 0.9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Sheet1!$C$47:$L$47</c:f>
              <c:numCache>
                <c:formatCode>General</c:formatCode>
                <c:ptCount val="10"/>
                <c:pt idx="0">
                  <c:v>91.61</c:v>
                </c:pt>
                <c:pt idx="1">
                  <c:v>91.39</c:v>
                </c:pt>
                <c:pt idx="2">
                  <c:v>92.53</c:v>
                </c:pt>
                <c:pt idx="3">
                  <c:v>93.04</c:v>
                </c:pt>
                <c:pt idx="4">
                  <c:v>93.95</c:v>
                </c:pt>
                <c:pt idx="5">
                  <c:v>94.47</c:v>
                </c:pt>
                <c:pt idx="6">
                  <c:v>94.61</c:v>
                </c:pt>
                <c:pt idx="7">
                  <c:v>92.59</c:v>
                </c:pt>
                <c:pt idx="8">
                  <c:v>94.61</c:v>
                </c:pt>
                <c:pt idx="9">
                  <c:v>93.81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9B1-495C-AC18-1FBAA454908A}"/>
            </c:ext>
          </c:extLst>
        </c:ser>
        <c:ser>
          <c:idx val="1"/>
          <c:order val="1"/>
          <c:tx>
            <c:strRef>
              <c:f>Sheet1!$B$48</c:f>
              <c:strCache>
                <c:ptCount val="1"/>
                <c:pt idx="0">
                  <c:v>&gt;= 0.8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Sheet1!$C$48:$L$48</c:f>
              <c:numCache>
                <c:formatCode>General</c:formatCode>
                <c:ptCount val="10"/>
                <c:pt idx="0">
                  <c:v>91.61</c:v>
                </c:pt>
                <c:pt idx="1">
                  <c:v>91.54</c:v>
                </c:pt>
                <c:pt idx="2">
                  <c:v>92.91</c:v>
                </c:pt>
                <c:pt idx="3">
                  <c:v>92.18</c:v>
                </c:pt>
                <c:pt idx="4">
                  <c:v>94.02</c:v>
                </c:pt>
                <c:pt idx="5">
                  <c:v>94.16</c:v>
                </c:pt>
                <c:pt idx="6">
                  <c:v>94.4</c:v>
                </c:pt>
                <c:pt idx="7">
                  <c:v>92.39</c:v>
                </c:pt>
                <c:pt idx="8">
                  <c:v>93.59</c:v>
                </c:pt>
                <c:pt idx="9">
                  <c:v>94.42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9B1-495C-AC18-1FBAA454908A}"/>
            </c:ext>
          </c:extLst>
        </c:ser>
        <c:ser>
          <c:idx val="2"/>
          <c:order val="2"/>
          <c:tx>
            <c:strRef>
              <c:f>Sheet1!$B$49</c:f>
              <c:strCache>
                <c:ptCount val="1"/>
                <c:pt idx="0">
                  <c:v>&gt;=0.7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Sheet1!$C$49:$L$49</c:f>
              <c:numCache>
                <c:formatCode>General</c:formatCode>
                <c:ptCount val="10"/>
                <c:pt idx="0">
                  <c:v>91.61</c:v>
                </c:pt>
                <c:pt idx="1">
                  <c:v>92.46</c:v>
                </c:pt>
                <c:pt idx="2">
                  <c:v>93.29</c:v>
                </c:pt>
                <c:pt idx="3">
                  <c:v>93.6</c:v>
                </c:pt>
                <c:pt idx="4">
                  <c:v>92.45</c:v>
                </c:pt>
                <c:pt idx="5">
                  <c:v>93.87</c:v>
                </c:pt>
                <c:pt idx="6">
                  <c:v>94.62</c:v>
                </c:pt>
                <c:pt idx="7">
                  <c:v>93.05</c:v>
                </c:pt>
                <c:pt idx="8">
                  <c:v>94.57</c:v>
                </c:pt>
                <c:pt idx="9">
                  <c:v>94.88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9B1-495C-AC18-1FBAA454908A}"/>
            </c:ext>
          </c:extLst>
        </c:ser>
        <c:ser>
          <c:idx val="3"/>
          <c:order val="3"/>
          <c:tx>
            <c:strRef>
              <c:f>Sheet1!$B$50</c:f>
              <c:strCache>
                <c:ptCount val="1"/>
                <c:pt idx="0">
                  <c:v>&gt;= 0.6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Sheet1!$C$50:$L$50</c:f>
              <c:numCache>
                <c:formatCode>General</c:formatCode>
                <c:ptCount val="10"/>
                <c:pt idx="0">
                  <c:v>91.61</c:v>
                </c:pt>
                <c:pt idx="1">
                  <c:v>92.4</c:v>
                </c:pt>
                <c:pt idx="2">
                  <c:v>92.83</c:v>
                </c:pt>
                <c:pt idx="3">
                  <c:v>92.91</c:v>
                </c:pt>
                <c:pt idx="4">
                  <c:v>93.96</c:v>
                </c:pt>
                <c:pt idx="5">
                  <c:v>94.22</c:v>
                </c:pt>
                <c:pt idx="6">
                  <c:v>93.9</c:v>
                </c:pt>
                <c:pt idx="7">
                  <c:v>93.98</c:v>
                </c:pt>
                <c:pt idx="8">
                  <c:v>94.64</c:v>
                </c:pt>
                <c:pt idx="9">
                  <c:v>94.32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9B1-495C-AC18-1FBAA454908A}"/>
            </c:ext>
          </c:extLst>
        </c:ser>
        <c:ser>
          <c:idx val="4"/>
          <c:order val="4"/>
          <c:tx>
            <c:strRef>
              <c:f>Sheet1!$B$51</c:f>
              <c:strCache>
                <c:ptCount val="1"/>
                <c:pt idx="0">
                  <c:v>&gt;= 0.5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Sheet1!$C$51:$L$51</c:f>
              <c:numCache>
                <c:formatCode>General</c:formatCode>
                <c:ptCount val="10"/>
                <c:pt idx="0">
                  <c:v>91.61</c:v>
                </c:pt>
                <c:pt idx="1">
                  <c:v>92.14</c:v>
                </c:pt>
                <c:pt idx="2">
                  <c:v>92.8</c:v>
                </c:pt>
                <c:pt idx="3">
                  <c:v>92.74</c:v>
                </c:pt>
                <c:pt idx="4">
                  <c:v>93.91</c:v>
                </c:pt>
                <c:pt idx="5">
                  <c:v>94.53</c:v>
                </c:pt>
                <c:pt idx="6">
                  <c:v>94.38</c:v>
                </c:pt>
                <c:pt idx="7">
                  <c:v>94.65</c:v>
                </c:pt>
                <c:pt idx="8">
                  <c:v>94.84</c:v>
                </c:pt>
                <c:pt idx="9">
                  <c:v>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9B1-495C-AC18-1FBAA454908A}"/>
            </c:ext>
          </c:extLst>
        </c:ser>
        <c:ser>
          <c:idx val="5"/>
          <c:order val="5"/>
          <c:tx>
            <c:strRef>
              <c:f>Sheet1!$B$52</c:f>
              <c:strCache>
                <c:ptCount val="1"/>
                <c:pt idx="0">
                  <c:v>&gt;= 0.4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Sheet1!$C$52:$L$52</c:f>
              <c:numCache>
                <c:formatCode>General</c:formatCode>
                <c:ptCount val="10"/>
                <c:pt idx="0">
                  <c:v>91.61</c:v>
                </c:pt>
                <c:pt idx="1">
                  <c:v>92.11</c:v>
                </c:pt>
                <c:pt idx="2">
                  <c:v>93.51</c:v>
                </c:pt>
                <c:pt idx="3">
                  <c:v>93.01</c:v>
                </c:pt>
                <c:pt idx="4">
                  <c:v>93.63</c:v>
                </c:pt>
                <c:pt idx="5">
                  <c:v>94.33</c:v>
                </c:pt>
                <c:pt idx="6">
                  <c:v>94.56</c:v>
                </c:pt>
                <c:pt idx="7">
                  <c:v>94.76</c:v>
                </c:pt>
                <c:pt idx="8">
                  <c:v>93.67</c:v>
                </c:pt>
                <c:pt idx="9">
                  <c:v>93.77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D9B1-495C-AC18-1FBAA454908A}"/>
            </c:ext>
          </c:extLst>
        </c:ser>
        <c:ser>
          <c:idx val="6"/>
          <c:order val="6"/>
          <c:tx>
            <c:strRef>
              <c:f>Sheet1!$B$53</c:f>
              <c:strCache>
                <c:ptCount val="1"/>
                <c:pt idx="0">
                  <c:v>&gt;= 0.3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Sheet1!$C$53:$L$53</c:f>
              <c:numCache>
                <c:formatCode>General</c:formatCode>
                <c:ptCount val="10"/>
                <c:pt idx="0">
                  <c:v>91.61</c:v>
                </c:pt>
                <c:pt idx="1">
                  <c:v>91.96</c:v>
                </c:pt>
                <c:pt idx="2">
                  <c:v>93.21</c:v>
                </c:pt>
                <c:pt idx="3">
                  <c:v>93.19</c:v>
                </c:pt>
                <c:pt idx="4">
                  <c:v>93.38</c:v>
                </c:pt>
                <c:pt idx="5">
                  <c:v>94.34</c:v>
                </c:pt>
                <c:pt idx="6">
                  <c:v>94.71</c:v>
                </c:pt>
                <c:pt idx="7">
                  <c:v>93.95</c:v>
                </c:pt>
                <c:pt idx="8">
                  <c:v>93.64</c:v>
                </c:pt>
                <c:pt idx="9">
                  <c:v>94.68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D9B1-495C-AC18-1FBAA454908A}"/>
            </c:ext>
          </c:extLst>
        </c:ser>
        <c:ser>
          <c:idx val="7"/>
          <c:order val="7"/>
          <c:tx>
            <c:strRef>
              <c:f>Sheet1!$B$54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Sheet1!$C$54:$L$54</c:f>
              <c:numCache>
                <c:formatCode>General</c:formatCode>
                <c:ptCount val="10"/>
                <c:pt idx="0">
                  <c:v>91.61</c:v>
                </c:pt>
                <c:pt idx="1">
                  <c:v>92.32</c:v>
                </c:pt>
                <c:pt idx="2">
                  <c:v>92.2</c:v>
                </c:pt>
                <c:pt idx="3">
                  <c:v>92.33</c:v>
                </c:pt>
                <c:pt idx="4">
                  <c:v>92.87</c:v>
                </c:pt>
                <c:pt idx="5">
                  <c:v>93.59</c:v>
                </c:pt>
                <c:pt idx="6">
                  <c:v>93.81</c:v>
                </c:pt>
                <c:pt idx="7">
                  <c:v>93.1</c:v>
                </c:pt>
                <c:pt idx="8">
                  <c:v>93.92</c:v>
                </c:pt>
                <c:pt idx="9">
                  <c:v>93.68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D9B1-495C-AC18-1FBAA45490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6759712"/>
        <c:axId val="2116760128"/>
      </c:lineChart>
      <c:catAx>
        <c:axId val="2116759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6760128"/>
        <c:crosses val="autoZero"/>
        <c:auto val="1"/>
        <c:lblAlgn val="ctr"/>
        <c:lblOffset val="100"/>
        <c:noMultiLvlLbl val="0"/>
      </c:catAx>
      <c:valAx>
        <c:axId val="211676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6759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Sheet1!$D$8</c:f>
              <c:strCache>
                <c:ptCount val="1"/>
                <c:pt idx="0">
                  <c:v>0.5-0.7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Sheet1!$C$9:$C$14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Sheet1!$D$9:$D$14</c:f>
              <c:numCache>
                <c:formatCode>General</c:formatCode>
                <c:ptCount val="6"/>
                <c:pt idx="0">
                  <c:v>0.88</c:v>
                </c:pt>
                <c:pt idx="1">
                  <c:v>0.89</c:v>
                </c:pt>
                <c:pt idx="2">
                  <c:v>0.9</c:v>
                </c:pt>
                <c:pt idx="3">
                  <c:v>0.91</c:v>
                </c:pt>
                <c:pt idx="4">
                  <c:v>0.93</c:v>
                </c:pt>
                <c:pt idx="5">
                  <c:v>0.92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D96-4DD4-BAD1-1F43B17500A0}"/>
            </c:ext>
          </c:extLst>
        </c:ser>
        <c:ser>
          <c:idx val="1"/>
          <c:order val="1"/>
          <c:tx>
            <c:strRef>
              <c:f>Sheet1!$E$8</c:f>
              <c:strCache>
                <c:ptCount val="1"/>
                <c:pt idx="0">
                  <c:v>0.7-0.9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Sheet1!$C$9:$C$14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Sheet1!$E$9:$E$14</c:f>
              <c:numCache>
                <c:formatCode>General</c:formatCode>
                <c:ptCount val="6"/>
                <c:pt idx="0">
                  <c:v>0.88</c:v>
                </c:pt>
                <c:pt idx="1">
                  <c:v>0.86</c:v>
                </c:pt>
                <c:pt idx="2">
                  <c:v>0.9</c:v>
                </c:pt>
                <c:pt idx="3">
                  <c:v>0.87</c:v>
                </c:pt>
                <c:pt idx="4">
                  <c:v>0.9</c:v>
                </c:pt>
                <c:pt idx="5">
                  <c:v>0.87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D96-4DD4-BAD1-1F43B17500A0}"/>
            </c:ext>
          </c:extLst>
        </c:ser>
        <c:ser>
          <c:idx val="2"/>
          <c:order val="2"/>
          <c:tx>
            <c:strRef>
              <c:f>Sheet1!$F$8</c:f>
              <c:strCache>
                <c:ptCount val="1"/>
                <c:pt idx="0">
                  <c:v>0.9-1.0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strRef>
              <c:f>Sheet1!$C$9:$C$14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Sheet1!$F$9:$F$14</c:f>
              <c:numCache>
                <c:formatCode>General</c:formatCode>
                <c:ptCount val="6"/>
                <c:pt idx="0">
                  <c:v>0.88</c:v>
                </c:pt>
                <c:pt idx="1">
                  <c:v>0.83</c:v>
                </c:pt>
                <c:pt idx="2">
                  <c:v>0.89</c:v>
                </c:pt>
                <c:pt idx="3">
                  <c:v>0.83</c:v>
                </c:pt>
                <c:pt idx="4">
                  <c:v>0.85</c:v>
                </c:pt>
                <c:pt idx="5">
                  <c:v>0.86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D96-4DD4-BAD1-1F43B17500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82189903"/>
        <c:axId val="1582189071"/>
      </c:lineChart>
      <c:catAx>
        <c:axId val="15821899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82189071"/>
        <c:crosses val="autoZero"/>
        <c:auto val="1"/>
        <c:lblAlgn val="ctr"/>
        <c:lblOffset val="100"/>
        <c:noMultiLvlLbl val="0"/>
      </c:catAx>
      <c:valAx>
        <c:axId val="1582189071"/>
        <c:scaling>
          <c:orientation val="minMax"/>
          <c:min val="0.82000000000000006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821899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Sheet1!$D$123</c:f>
              <c:strCache>
                <c:ptCount val="1"/>
                <c:pt idx="0">
                  <c:v>high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Sheet1!$D$124:$D$129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0.81299999999999994</c:v>
                </c:pt>
                <c:pt idx="2">
                  <c:v>0.86699999999999999</c:v>
                </c:pt>
                <c:pt idx="3">
                  <c:v>0.84</c:v>
                </c:pt>
                <c:pt idx="4">
                  <c:v>0.88700000000000001</c:v>
                </c:pt>
                <c:pt idx="5">
                  <c:v>0.89300000000000002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6D-463E-AB2B-6618CCFCE5AE}"/>
            </c:ext>
          </c:extLst>
        </c:ser>
        <c:ser>
          <c:idx val="1"/>
          <c:order val="1"/>
          <c:tx>
            <c:strRef>
              <c:f>Sheet1!$E$123</c:f>
              <c:strCache>
                <c:ptCount val="1"/>
                <c:pt idx="0">
                  <c:v>mid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Sheet1!$E$124:$E$129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0.89300000000000002</c:v>
                </c:pt>
                <c:pt idx="2">
                  <c:v>0.88</c:v>
                </c:pt>
                <c:pt idx="3">
                  <c:v>0.93300000000000005</c:v>
                </c:pt>
                <c:pt idx="4">
                  <c:v>0.90700000000000003</c:v>
                </c:pt>
                <c:pt idx="5">
                  <c:v>0.91300000000000003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76D-463E-AB2B-6618CCFCE5AE}"/>
            </c:ext>
          </c:extLst>
        </c:ser>
        <c:ser>
          <c:idx val="2"/>
          <c:order val="2"/>
          <c:tx>
            <c:strRef>
              <c:f>Sheet1!$F$123</c:f>
              <c:strCache>
                <c:ptCount val="1"/>
                <c:pt idx="0">
                  <c:v>low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Sheet1!$F$124:$F$129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0.91300000000000003</c:v>
                </c:pt>
                <c:pt idx="2">
                  <c:v>0.94699999999999995</c:v>
                </c:pt>
                <c:pt idx="3">
                  <c:v>0.92700000000000005</c:v>
                </c:pt>
                <c:pt idx="4">
                  <c:v>0.94</c:v>
                </c:pt>
                <c:pt idx="5">
                  <c:v>0.95299999999999996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76D-463E-AB2B-6618CCFCE5AE}"/>
            </c:ext>
          </c:extLst>
        </c:ser>
        <c:ser>
          <c:idx val="3"/>
          <c:order val="3"/>
          <c:tx>
            <c:strRef>
              <c:f>Sheet1!$G$123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Sheet1!$G$124:$G$129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0.873</c:v>
                </c:pt>
                <c:pt idx="2">
                  <c:v>0.9</c:v>
                </c:pt>
                <c:pt idx="3">
                  <c:v>0.9</c:v>
                </c:pt>
                <c:pt idx="4">
                  <c:v>0.88</c:v>
                </c:pt>
                <c:pt idx="5">
                  <c:v>0.88700000000000001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76D-463E-AB2B-6618CCFCE5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7486608"/>
        <c:axId val="87483696"/>
      </c:lineChart>
      <c:catAx>
        <c:axId val="87486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7483696"/>
        <c:crosses val="autoZero"/>
        <c:auto val="1"/>
        <c:lblAlgn val="ctr"/>
        <c:lblOffset val="100"/>
        <c:noMultiLvlLbl val="0"/>
      </c:catAx>
      <c:valAx>
        <c:axId val="87483696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7486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Sheet1!$D$91</c:f>
              <c:strCache>
                <c:ptCount val="1"/>
                <c:pt idx="0">
                  <c:v>T_H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Sheet1!$D$92:$D$96</c:f>
              <c:numCache>
                <c:formatCode>General</c:formatCode>
                <c:ptCount val="5"/>
                <c:pt idx="0">
                  <c:v>0.88</c:v>
                </c:pt>
                <c:pt idx="1">
                  <c:v>0.83299999999999996</c:v>
                </c:pt>
                <c:pt idx="2">
                  <c:v>0.85299999999999998</c:v>
                </c:pt>
                <c:pt idx="3">
                  <c:v>0.85299999999999998</c:v>
                </c:pt>
                <c:pt idx="4">
                  <c:v>0.80700000000000005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3DE-4CC5-9565-3636C96FE5F7}"/>
            </c:ext>
          </c:extLst>
        </c:ser>
        <c:ser>
          <c:idx val="1"/>
          <c:order val="1"/>
          <c:tx>
            <c:strRef>
              <c:f>Sheet1!$E$91</c:f>
              <c:strCache>
                <c:ptCount val="1"/>
                <c:pt idx="0">
                  <c:v>F_H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Sheet1!$E$92:$E$96</c:f>
              <c:numCache>
                <c:formatCode>General</c:formatCode>
                <c:ptCount val="5"/>
                <c:pt idx="0">
                  <c:v>0.88</c:v>
                </c:pt>
                <c:pt idx="1">
                  <c:v>0.89300000000000002</c:v>
                </c:pt>
                <c:pt idx="2">
                  <c:v>0.89300000000000002</c:v>
                </c:pt>
                <c:pt idx="3">
                  <c:v>0.86</c:v>
                </c:pt>
                <c:pt idx="4">
                  <c:v>0.90700000000000003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3DE-4CC5-9565-3636C96FE5F7}"/>
            </c:ext>
          </c:extLst>
        </c:ser>
        <c:ser>
          <c:idx val="2"/>
          <c:order val="2"/>
          <c:tx>
            <c:strRef>
              <c:f>Sheet1!$F$91</c:f>
              <c:strCache>
                <c:ptCount val="1"/>
                <c:pt idx="0">
                  <c:v>T_L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Sheet1!$F$92:$F$96</c:f>
              <c:numCache>
                <c:formatCode>General</c:formatCode>
                <c:ptCount val="5"/>
                <c:pt idx="0">
                  <c:v>0.88</c:v>
                </c:pt>
                <c:pt idx="1">
                  <c:v>0.86</c:v>
                </c:pt>
                <c:pt idx="2">
                  <c:v>0.84699999999999998</c:v>
                </c:pt>
                <c:pt idx="3">
                  <c:v>0.88</c:v>
                </c:pt>
                <c:pt idx="4">
                  <c:v>0.9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3DE-4CC5-9565-3636C96FE5F7}"/>
            </c:ext>
          </c:extLst>
        </c:ser>
        <c:ser>
          <c:idx val="3"/>
          <c:order val="3"/>
          <c:tx>
            <c:strRef>
              <c:f>Sheet1!$G$91</c:f>
              <c:strCache>
                <c:ptCount val="1"/>
                <c:pt idx="0">
                  <c:v>F_L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lumMod val="60000"/>
                </a:schemeClr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Sheet1!$G$92:$G$96</c:f>
              <c:numCache>
                <c:formatCode>General</c:formatCode>
                <c:ptCount val="5"/>
                <c:pt idx="0">
                  <c:v>0.88</c:v>
                </c:pt>
                <c:pt idx="1">
                  <c:v>0.88</c:v>
                </c:pt>
                <c:pt idx="2">
                  <c:v>0.88700000000000001</c:v>
                </c:pt>
                <c:pt idx="3">
                  <c:v>0.91300000000000003</c:v>
                </c:pt>
                <c:pt idx="4">
                  <c:v>0.94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3DE-4CC5-9565-3636C96FE5F7}"/>
            </c:ext>
          </c:extLst>
        </c:ser>
        <c:ser>
          <c:idx val="4"/>
          <c:order val="4"/>
          <c:tx>
            <c:strRef>
              <c:f>Sheet1!$H$91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lumMod val="60000"/>
                </a:schemeClr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Sheet1!$H$92:$H$96</c:f>
              <c:numCache>
                <c:formatCode>General</c:formatCode>
                <c:ptCount val="5"/>
                <c:pt idx="0">
                  <c:v>0.88</c:v>
                </c:pt>
                <c:pt idx="1">
                  <c:v>0.83299999999999996</c:v>
                </c:pt>
                <c:pt idx="2">
                  <c:v>0.873</c:v>
                </c:pt>
                <c:pt idx="3">
                  <c:v>0.873</c:v>
                </c:pt>
                <c:pt idx="4">
                  <c:v>0.86599999999999999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3DE-4CC5-9565-3636C96FE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8622400"/>
        <c:axId val="78621568"/>
      </c:lineChart>
      <c:catAx>
        <c:axId val="7862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8621568"/>
        <c:crosses val="autoZero"/>
        <c:auto val="1"/>
        <c:lblAlgn val="ctr"/>
        <c:lblOffset val="100"/>
        <c:noMultiLvlLbl val="0"/>
      </c:catAx>
      <c:valAx>
        <c:axId val="78621568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8622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2656B-5279-4195-B19B-3CF723A6E69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C1578-8D91-4970-8F5F-75912A8BE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141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694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0218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9792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WSI</a:t>
            </a:r>
            <a:r>
              <a:rPr lang="ko-KR" altLang="en-US" dirty="0" smtClean="0"/>
              <a:t>의 경우 두가지 실험을 계획하고 진행중임</a:t>
            </a:r>
            <a:endParaRPr lang="en-US" altLang="ko-KR" dirty="0" smtClean="0"/>
          </a:p>
          <a:p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1) </a:t>
            </a:r>
            <a:r>
              <a:rPr lang="ko-KR" altLang="en-US" sz="1600" b="1" u="sng" dirty="0" smtClean="0"/>
              <a:t>스코어 영향 분석 </a:t>
            </a:r>
            <a:r>
              <a:rPr lang="en-US" altLang="ko-KR" sz="1600" b="1" u="sng" dirty="0" smtClean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모델의 </a:t>
            </a:r>
            <a:r>
              <a:rPr lang="en-US" altLang="ko-KR" sz="1600" dirty="0" smtClean="0"/>
              <a:t>confidence </a:t>
            </a:r>
            <a:r>
              <a:rPr lang="ko-KR" altLang="en-US" sz="1600" dirty="0" smtClean="0"/>
              <a:t>값에 따른 </a:t>
            </a:r>
            <a:r>
              <a:rPr lang="ko-KR" altLang="en-US" sz="1600" b="1" u="sng" dirty="0" smtClean="0"/>
              <a:t>샘플의 학습 효과 </a:t>
            </a:r>
            <a:r>
              <a:rPr lang="ko-KR" altLang="en-US" sz="1600" dirty="0" smtClean="0"/>
              <a:t> 분석</a:t>
            </a:r>
            <a:endParaRPr lang="en-US" altLang="ko-KR" sz="16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스코어에 대한 학습 시 모델의 변화 형태 관찰 </a:t>
            </a:r>
          </a:p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2) </a:t>
            </a:r>
            <a:r>
              <a:rPr lang="ko-KR" altLang="en-US" sz="1600" b="1" u="sng" dirty="0" smtClean="0"/>
              <a:t>업데이트 전략 분석 </a:t>
            </a:r>
            <a:r>
              <a:rPr lang="en-US" altLang="ko-KR" sz="1600" b="1" u="sng" dirty="0" smtClean="0"/>
              <a:t>: </a:t>
            </a:r>
            <a:r>
              <a:rPr lang="ko-KR" altLang="en-US" sz="1600" b="1" u="sng" dirty="0" smtClean="0"/>
              <a:t>예측 차이</a:t>
            </a:r>
            <a:endParaRPr lang="en-US" altLang="ko-KR" sz="1600" b="1" u="sng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‘</a:t>
            </a:r>
            <a:r>
              <a:rPr lang="ko-KR" altLang="en-US" sz="1600" dirty="0" smtClean="0"/>
              <a:t>모델</a:t>
            </a:r>
            <a:r>
              <a:rPr lang="en-US" altLang="ko-KR" sz="1600" dirty="0" smtClean="0"/>
              <a:t>-</a:t>
            </a:r>
            <a:r>
              <a:rPr lang="ko-KR" altLang="en-US" sz="1600" dirty="0" smtClean="0"/>
              <a:t>전문가 예측</a:t>
            </a:r>
            <a:r>
              <a:rPr lang="en-US" altLang="ko-KR" sz="1600" dirty="0" smtClean="0"/>
              <a:t>’</a:t>
            </a:r>
            <a:r>
              <a:rPr lang="ko-KR" altLang="en-US" sz="1600" dirty="0" smtClean="0"/>
              <a:t> 차이에 따른 </a:t>
            </a:r>
            <a:r>
              <a:rPr lang="ko-KR" altLang="en-US" sz="1600" b="1" u="sng" dirty="0" smtClean="0"/>
              <a:t>샘플의 학습 효과 </a:t>
            </a:r>
            <a:r>
              <a:rPr lang="ko-KR" altLang="en-US" sz="1600" dirty="0" smtClean="0"/>
              <a:t>영향 분석</a:t>
            </a:r>
            <a:endParaRPr lang="en-US" altLang="ko-KR" sz="16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각 사례에 대한 학습 시 모델의 변화 형태 관찰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654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칼리브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레이션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라벨 </a:t>
            </a:r>
            <a:r>
              <a:rPr lang="ko-KR" altLang="en-US" dirty="0" err="1" smtClean="0"/>
              <a:t>스무딩을</a:t>
            </a:r>
            <a:r>
              <a:rPr lang="ko-KR" altLang="en-US" dirty="0" smtClean="0"/>
              <a:t> 적용</a:t>
            </a:r>
            <a:r>
              <a:rPr lang="en-US" altLang="ko-KR" dirty="0" smtClean="0"/>
              <a:t>)</a:t>
            </a:r>
            <a:r>
              <a:rPr lang="ko-KR" altLang="en-US" dirty="0" smtClean="0"/>
              <a:t>적용된 모델과 </a:t>
            </a:r>
            <a:r>
              <a:rPr lang="en-US" altLang="ko-KR" dirty="0" smtClean="0"/>
              <a:t>low </a:t>
            </a:r>
            <a:r>
              <a:rPr lang="en-US" altLang="ko-KR" dirty="0" err="1" smtClean="0"/>
              <a:t>conf</a:t>
            </a:r>
            <a:r>
              <a:rPr lang="en-US" altLang="ko-KR" dirty="0" smtClean="0"/>
              <a:t> </a:t>
            </a:r>
            <a:r>
              <a:rPr lang="ko-KR" altLang="en-US" dirty="0" smtClean="0"/>
              <a:t>값을 가지는 </a:t>
            </a:r>
            <a:r>
              <a:rPr lang="en-US" altLang="ko-KR" dirty="0" smtClean="0"/>
              <a:t>WSI</a:t>
            </a:r>
            <a:r>
              <a:rPr lang="ko-KR" altLang="en-US" dirty="0" smtClean="0"/>
              <a:t>를 우선적으로 </a:t>
            </a:r>
            <a:r>
              <a:rPr lang="ko-KR" altLang="en-US" dirty="0" err="1" smtClean="0"/>
              <a:t>샘플링하는</a:t>
            </a:r>
            <a:r>
              <a:rPr lang="ko-KR" altLang="en-US" dirty="0" smtClean="0"/>
              <a:t> 것으로 방향을 잡으면 </a:t>
            </a:r>
            <a:r>
              <a:rPr lang="ko-KR" altLang="en-US" dirty="0" err="1" smtClean="0"/>
              <a:t>될것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같음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약간 변경된 실험 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고정된 개수의 </a:t>
            </a:r>
            <a:r>
              <a:rPr lang="ko-KR" altLang="en-US" baseline="0" dirty="0" err="1" smtClean="0"/>
              <a:t>샘플수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이 </a:t>
            </a:r>
            <a:r>
              <a:rPr lang="ko-KR" altLang="en-US" baseline="0" dirty="0" err="1" smtClean="0"/>
              <a:t>필요할것</a:t>
            </a:r>
            <a:r>
              <a:rPr lang="ko-KR" altLang="en-US" baseline="0" dirty="0" smtClean="0"/>
              <a:t> 같으며</a:t>
            </a:r>
            <a:endParaRPr lang="en-US" altLang="ko-KR" baseline="0" dirty="0" smtClean="0"/>
          </a:p>
          <a:p>
            <a:r>
              <a:rPr lang="ko-KR" altLang="en-US" dirty="0" err="1" smtClean="0"/>
              <a:t>예를들어</a:t>
            </a:r>
            <a:r>
              <a:rPr lang="ko-KR" altLang="en-US" dirty="0" smtClean="0"/>
              <a:t> </a:t>
            </a:r>
            <a:r>
              <a:rPr lang="en-US" altLang="ko-KR" dirty="0" smtClean="0"/>
              <a:t>low </a:t>
            </a:r>
            <a:r>
              <a:rPr lang="en-US" altLang="ko-KR" dirty="0" err="1" smtClean="0"/>
              <a:t>conf</a:t>
            </a:r>
            <a:r>
              <a:rPr lang="en-US" altLang="ko-KR" dirty="0" smtClean="0"/>
              <a:t> </a:t>
            </a:r>
            <a:r>
              <a:rPr lang="ko-KR" altLang="en-US" dirty="0" smtClean="0"/>
              <a:t>값의 적절한 </a:t>
            </a:r>
            <a:r>
              <a:rPr lang="en-US" altLang="ko-KR" dirty="0" smtClean="0"/>
              <a:t>threshold </a:t>
            </a:r>
            <a:r>
              <a:rPr lang="ko-KR" altLang="en-US" dirty="0" smtClean="0"/>
              <a:t>값을 정의 하는 실험들을 진행해서</a:t>
            </a:r>
            <a:r>
              <a:rPr lang="en-US" altLang="ko-KR" dirty="0" smtClean="0"/>
              <a:t>, WSI</a:t>
            </a:r>
            <a:r>
              <a:rPr lang="ko-KR" altLang="en-US" dirty="0" smtClean="0"/>
              <a:t>에 대한 샘플링 방법은 정의 </a:t>
            </a:r>
            <a:r>
              <a:rPr lang="ko-KR" altLang="en-US" dirty="0" err="1" smtClean="0"/>
              <a:t>할수</a:t>
            </a:r>
            <a:r>
              <a:rPr lang="ko-KR" altLang="en-US" dirty="0" smtClean="0"/>
              <a:t> 있을 것으로 보임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373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1112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495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칼리브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레이션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라벨 </a:t>
            </a:r>
            <a:r>
              <a:rPr lang="ko-KR" altLang="en-US" dirty="0" err="1" smtClean="0"/>
              <a:t>스무딩을</a:t>
            </a:r>
            <a:r>
              <a:rPr lang="ko-KR" altLang="en-US" dirty="0" smtClean="0"/>
              <a:t> 적용</a:t>
            </a:r>
            <a:r>
              <a:rPr lang="en-US" altLang="ko-KR" dirty="0" smtClean="0"/>
              <a:t>)</a:t>
            </a:r>
            <a:r>
              <a:rPr lang="ko-KR" altLang="en-US" dirty="0" smtClean="0"/>
              <a:t>적용된 모델과 </a:t>
            </a:r>
            <a:r>
              <a:rPr lang="en-US" altLang="ko-KR" dirty="0" smtClean="0"/>
              <a:t>low </a:t>
            </a:r>
            <a:r>
              <a:rPr lang="en-US" altLang="ko-KR" dirty="0" err="1" smtClean="0"/>
              <a:t>conf</a:t>
            </a:r>
            <a:r>
              <a:rPr lang="en-US" altLang="ko-KR" dirty="0" smtClean="0"/>
              <a:t> </a:t>
            </a:r>
            <a:r>
              <a:rPr lang="ko-KR" altLang="en-US" dirty="0" smtClean="0"/>
              <a:t>값을 가지는 </a:t>
            </a:r>
            <a:r>
              <a:rPr lang="en-US" altLang="ko-KR" dirty="0" smtClean="0"/>
              <a:t>WSI</a:t>
            </a:r>
            <a:r>
              <a:rPr lang="ko-KR" altLang="en-US" dirty="0" smtClean="0"/>
              <a:t>를 우선적으로 </a:t>
            </a:r>
            <a:r>
              <a:rPr lang="ko-KR" altLang="en-US" dirty="0" err="1" smtClean="0"/>
              <a:t>샘플링하는</a:t>
            </a:r>
            <a:r>
              <a:rPr lang="ko-KR" altLang="en-US" dirty="0" smtClean="0"/>
              <a:t> 것으로 방향을 잡으면 </a:t>
            </a:r>
            <a:r>
              <a:rPr lang="ko-KR" altLang="en-US" dirty="0" err="1" smtClean="0"/>
              <a:t>될것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같음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약간 변경된 실험 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고정된 개수의 </a:t>
            </a:r>
            <a:r>
              <a:rPr lang="ko-KR" altLang="en-US" baseline="0" dirty="0" err="1" smtClean="0"/>
              <a:t>샘플수</a:t>
            </a:r>
            <a:r>
              <a:rPr lang="en-US" altLang="ko-KR" baseline="0" dirty="0" smtClean="0"/>
              <a:t>)</a:t>
            </a:r>
            <a:r>
              <a:rPr lang="ko-KR" altLang="en-US" baseline="0" dirty="0" smtClean="0"/>
              <a:t>이 </a:t>
            </a:r>
            <a:r>
              <a:rPr lang="ko-KR" altLang="en-US" baseline="0" dirty="0" err="1" smtClean="0"/>
              <a:t>필요할것</a:t>
            </a:r>
            <a:r>
              <a:rPr lang="ko-KR" altLang="en-US" baseline="0" dirty="0" smtClean="0"/>
              <a:t> 같으며</a:t>
            </a:r>
            <a:endParaRPr lang="en-US" altLang="ko-KR" baseline="0" dirty="0" smtClean="0"/>
          </a:p>
          <a:p>
            <a:r>
              <a:rPr lang="ko-KR" altLang="en-US" dirty="0" err="1" smtClean="0"/>
              <a:t>예를들어</a:t>
            </a:r>
            <a:r>
              <a:rPr lang="ko-KR" altLang="en-US" dirty="0" smtClean="0"/>
              <a:t> </a:t>
            </a:r>
            <a:r>
              <a:rPr lang="en-US" altLang="ko-KR" dirty="0" smtClean="0"/>
              <a:t>low </a:t>
            </a:r>
            <a:r>
              <a:rPr lang="en-US" altLang="ko-KR" dirty="0" err="1" smtClean="0"/>
              <a:t>conf</a:t>
            </a:r>
            <a:r>
              <a:rPr lang="en-US" altLang="ko-KR" dirty="0" smtClean="0"/>
              <a:t> </a:t>
            </a:r>
            <a:r>
              <a:rPr lang="ko-KR" altLang="en-US" dirty="0" smtClean="0"/>
              <a:t>값의 적절한 </a:t>
            </a:r>
            <a:r>
              <a:rPr lang="en-US" altLang="ko-KR" dirty="0" smtClean="0"/>
              <a:t>threshold </a:t>
            </a:r>
            <a:r>
              <a:rPr lang="ko-KR" altLang="en-US" dirty="0" smtClean="0"/>
              <a:t>값을 정의 하는 실험들을 진행해서</a:t>
            </a:r>
            <a:r>
              <a:rPr lang="en-US" altLang="ko-KR" dirty="0" smtClean="0"/>
              <a:t>, WSI</a:t>
            </a:r>
            <a:r>
              <a:rPr lang="ko-KR" altLang="en-US" dirty="0" smtClean="0"/>
              <a:t>에 대한 샘플링 방법은 정의 </a:t>
            </a:r>
            <a:r>
              <a:rPr lang="ko-KR" altLang="en-US" dirty="0" err="1" smtClean="0"/>
              <a:t>할수</a:t>
            </a:r>
            <a:r>
              <a:rPr lang="ko-KR" altLang="en-US" dirty="0" smtClean="0"/>
              <a:t> 있을 것으로 보임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3420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053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192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806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9324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86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114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268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942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75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967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860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5F12F-D8CF-48FC-8B99-2609F8D5D009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90FD7-3A51-44D8-827D-56D52A071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457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슬라이드 시스템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atin typeface="+mj-ea"/>
                <a:ea typeface="+mj-ea"/>
              </a:rPr>
              <a:t>Incremental learning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9185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atch level classification- selection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05489" y="631431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1) </a:t>
            </a:r>
            <a:r>
              <a:rPr lang="ko-KR" altLang="en-US" sz="1600" b="1" u="sng" dirty="0" smtClean="0"/>
              <a:t>스코어 영향 분석 실험 </a:t>
            </a:r>
            <a:r>
              <a:rPr lang="en-US" altLang="ko-KR" sz="1600" b="1" u="sng" dirty="0" smtClean="0"/>
              <a:t>: </a:t>
            </a:r>
            <a:r>
              <a:rPr lang="en-US" altLang="ko-KR" sz="1600" b="1" u="sng" dirty="0" smtClean="0"/>
              <a:t>WSI </a:t>
            </a:r>
            <a:r>
              <a:rPr lang="ko-KR" altLang="en-US" sz="1600" b="1" u="sng" dirty="0" smtClean="0"/>
              <a:t>분류기 실험</a:t>
            </a:r>
            <a:endParaRPr lang="en-US" altLang="ko-KR" sz="1600" b="1" u="sng" dirty="0" smtClean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141134"/>
              </p:ext>
            </p:extLst>
          </p:nvPr>
        </p:nvGraphicFramePr>
        <p:xfrm>
          <a:off x="2191999" y="1488421"/>
          <a:ext cx="4287052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436">
                  <a:extLst>
                    <a:ext uri="{9D8B030D-6E8A-4147-A177-3AD203B41FA5}">
                      <a16:colId xmlns:a16="http://schemas.microsoft.com/office/drawing/2014/main" val="2072113305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2068595113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1641546890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2509791320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2713221030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4286715614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114750150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8828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high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0.893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584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0.907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7354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low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0.953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8998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0.887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415154"/>
                  </a:ext>
                </a:extLst>
              </a:tr>
            </a:tbl>
          </a:graphicData>
        </a:graphic>
      </p:graphicFrame>
      <p:graphicFrame>
        <p:nvGraphicFramePr>
          <p:cNvPr id="14" name="차트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0662541"/>
              </p:ext>
            </p:extLst>
          </p:nvPr>
        </p:nvGraphicFramePr>
        <p:xfrm>
          <a:off x="2049525" y="2787910"/>
          <a:ext cx="4572000" cy="3452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67083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atch level classification- selection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2332" y="631431"/>
            <a:ext cx="7014764" cy="89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u="sng" dirty="0" smtClean="0"/>
              <a:t>2) </a:t>
            </a:r>
            <a:r>
              <a:rPr lang="ko-KR" altLang="en-US" sz="1200" b="1" u="sng" dirty="0" smtClean="0"/>
              <a:t>업데이트 전략 분석 </a:t>
            </a:r>
            <a:r>
              <a:rPr lang="en-US" altLang="ko-KR" sz="1200" b="1" u="sng" dirty="0" smtClean="0"/>
              <a:t>: </a:t>
            </a:r>
            <a:r>
              <a:rPr lang="ko-KR" altLang="en-US" sz="1200" b="1" u="sng" dirty="0" smtClean="0"/>
              <a:t>예측 차이</a:t>
            </a:r>
            <a:endParaRPr lang="en-US" altLang="ko-KR" sz="1200" b="1" u="sng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smtClean="0"/>
              <a:t>‘</a:t>
            </a:r>
            <a:r>
              <a:rPr lang="ko-KR" altLang="en-US" sz="1200" dirty="0" smtClean="0"/>
              <a:t>모델</a:t>
            </a:r>
            <a:r>
              <a:rPr lang="en-US" altLang="ko-KR" sz="1200" dirty="0" smtClean="0"/>
              <a:t>-</a:t>
            </a:r>
            <a:r>
              <a:rPr lang="ko-KR" altLang="en-US" sz="1200" dirty="0" smtClean="0"/>
              <a:t>전문가 예측</a:t>
            </a:r>
            <a:r>
              <a:rPr lang="en-US" altLang="ko-KR" sz="1200" dirty="0" smtClean="0"/>
              <a:t>’</a:t>
            </a:r>
            <a:r>
              <a:rPr lang="ko-KR" altLang="en-US" sz="1200" dirty="0" smtClean="0"/>
              <a:t> 차이에 따른 </a:t>
            </a:r>
            <a:r>
              <a:rPr lang="ko-KR" altLang="en-US" sz="1200" b="1" u="sng" dirty="0" smtClean="0"/>
              <a:t>샘플의 학습 효과 </a:t>
            </a:r>
            <a:r>
              <a:rPr lang="ko-KR" altLang="en-US" sz="1200" dirty="0" smtClean="0"/>
              <a:t>영향 분석</a:t>
            </a:r>
            <a:endParaRPr lang="en-US" altLang="ko-KR" sz="12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각 사례에 대한 학습 시 모델의 변화 형태 관찰 </a:t>
            </a:r>
            <a:endParaRPr lang="ko-KR" altLang="en-US" sz="12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7661"/>
              </p:ext>
            </p:extLst>
          </p:nvPr>
        </p:nvGraphicFramePr>
        <p:xfrm>
          <a:off x="220447" y="3962577"/>
          <a:ext cx="4114800" cy="21391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6574955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54413614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86201248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46424392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26901795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29304179"/>
                    </a:ext>
                  </a:extLst>
                </a:gridCol>
              </a:tblGrid>
              <a:tr h="35652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617521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T_H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0.853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3482607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F_H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537696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T_L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71133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F_L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082568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0.873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0.866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500523"/>
                  </a:ext>
                </a:extLst>
              </a:tr>
            </a:tbl>
          </a:graphicData>
        </a:graphic>
      </p:graphicFrame>
      <p:graphicFrame>
        <p:nvGraphicFramePr>
          <p:cNvPr id="13" name="차트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9397454"/>
              </p:ext>
            </p:extLst>
          </p:nvPr>
        </p:nvGraphicFramePr>
        <p:xfrm>
          <a:off x="4501162" y="3020858"/>
          <a:ext cx="4329113" cy="35636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9898" y="1659495"/>
            <a:ext cx="5258011" cy="122649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20447" y="5383851"/>
            <a:ext cx="4114800" cy="3589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20447" y="4673213"/>
            <a:ext cx="4114800" cy="358924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330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슬라이드 시스템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atin typeface="+mj-ea"/>
                <a:ea typeface="+mj-ea"/>
              </a:rPr>
              <a:t>Incremental learning – </a:t>
            </a:r>
            <a:r>
              <a:rPr lang="ko-KR" altLang="en-US" sz="2000" b="1" dirty="0" smtClean="0">
                <a:latin typeface="+mj-ea"/>
                <a:ea typeface="+mj-ea"/>
              </a:rPr>
              <a:t>기타 사항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4722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기타 사항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68548" y="724609"/>
            <a:ext cx="812058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 smtClean="0"/>
              <a:t>AL </a:t>
            </a:r>
            <a:r>
              <a:rPr lang="ko-KR" altLang="en-US" sz="1400" b="1" u="sng" dirty="0" smtClean="0"/>
              <a:t>시스템</a:t>
            </a:r>
            <a:endParaRPr lang="en-US" altLang="ko-KR" sz="1400" b="1" u="sng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 smtClean="0"/>
              <a:t>Patch </a:t>
            </a:r>
            <a:r>
              <a:rPr lang="ko-KR" altLang="en-US" sz="1400" b="1" u="sng" dirty="0" smtClean="0"/>
              <a:t>추천 </a:t>
            </a:r>
            <a:r>
              <a:rPr lang="en-US" altLang="ko-KR" sz="1400" b="1" u="sng" dirty="0" smtClean="0"/>
              <a:t>: </a:t>
            </a:r>
            <a:r>
              <a:rPr lang="en-US" altLang="ko-KR" sz="1400" dirty="0" smtClean="0"/>
              <a:t>confidence score </a:t>
            </a:r>
            <a:r>
              <a:rPr lang="ko-KR" altLang="en-US" sz="1400" dirty="0" smtClean="0"/>
              <a:t>영향 분석에서 업데이트 전략 분석으로 전환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 smtClean="0"/>
              <a:t>WSI </a:t>
            </a:r>
            <a:r>
              <a:rPr lang="ko-KR" altLang="en-US" sz="1400" b="1" u="sng" dirty="0" smtClean="0"/>
              <a:t>추천</a:t>
            </a:r>
            <a:r>
              <a:rPr lang="en-US" altLang="ko-KR" sz="1400" b="1" u="sng" dirty="0" smtClean="0"/>
              <a:t> : </a:t>
            </a:r>
            <a:r>
              <a:rPr lang="en-US" altLang="ko-KR" sz="1400" dirty="0" smtClean="0"/>
              <a:t>1-2</a:t>
            </a:r>
            <a:r>
              <a:rPr lang="ko-KR" altLang="en-US" sz="1400" dirty="0" smtClean="0"/>
              <a:t>차 추가 실험 후 시스템 개발로 전환 계획</a:t>
            </a:r>
            <a:endParaRPr lang="en-US" altLang="ko-KR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 smtClean="0"/>
              <a:t>AL </a:t>
            </a:r>
            <a:r>
              <a:rPr lang="ko-KR" altLang="en-US" sz="1400" b="1" u="sng" dirty="0" smtClean="0"/>
              <a:t>시스템 데이터 정리 방법</a:t>
            </a:r>
            <a:endParaRPr lang="en-US" altLang="ko-KR" sz="1400" b="1" u="sng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현재 설계는 </a:t>
            </a:r>
            <a:r>
              <a:rPr lang="en-US" altLang="ko-KR" sz="1400" dirty="0" smtClean="0"/>
              <a:t>DB </a:t>
            </a:r>
            <a:r>
              <a:rPr lang="ko-KR" altLang="en-US" sz="1400" dirty="0" smtClean="0"/>
              <a:t>가 관리하는 것으로 함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but, </a:t>
            </a:r>
            <a:r>
              <a:rPr lang="ko-KR" altLang="en-US" sz="1400" dirty="0" smtClean="0"/>
              <a:t>업데이트가 수행됨에 따라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여러 번 입력되는 슬라이드들에 대한 관리 방법 논의 필요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 smtClean="0"/>
              <a:t>DB </a:t>
            </a:r>
            <a:r>
              <a:rPr lang="ko-KR" altLang="en-US" sz="1400" b="1" u="sng" dirty="0" smtClean="0"/>
              <a:t>재설계</a:t>
            </a:r>
            <a:endParaRPr lang="en-US" altLang="ko-KR" sz="1400" b="1" u="sng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모델 정보 테이블 추가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패치 생성 모듈의 설정 정보 테이블 추가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추천 정보 관련 테이블 추가 필요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6/30 </a:t>
            </a:r>
            <a:r>
              <a:rPr lang="ko-KR" altLang="en-US" sz="1400" dirty="0" smtClean="0"/>
              <a:t> 설치 계획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 smtClean="0"/>
              <a:t>2022-2023 </a:t>
            </a:r>
            <a:r>
              <a:rPr lang="ko-KR" altLang="en-US" sz="1400" b="1" u="sng" dirty="0" smtClean="0"/>
              <a:t>일정 재설계</a:t>
            </a:r>
            <a:endParaRPr lang="en-US" altLang="ko-KR" sz="1400" b="1" u="sng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Federated learning</a:t>
            </a:r>
            <a:r>
              <a:rPr lang="ko-KR" altLang="en-US" sz="1400" dirty="0" smtClean="0"/>
              <a:t>에 대한 가능성 논의를 했으나</a:t>
            </a:r>
            <a:r>
              <a:rPr lang="en-US" altLang="ko-KR" sz="1400" dirty="0" smtClean="0"/>
              <a:t>, generalization</a:t>
            </a:r>
            <a:r>
              <a:rPr lang="ko-KR" altLang="en-US" sz="1400" dirty="0" smtClean="0"/>
              <a:t>에 집중하는 것으로 변경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Incremental learning </a:t>
            </a:r>
            <a:r>
              <a:rPr lang="ko-KR" altLang="en-US" sz="1400" dirty="0" smtClean="0"/>
              <a:t>올 하반기 개발 시작 계획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문헌연구 시작</a:t>
            </a:r>
            <a:r>
              <a:rPr lang="en-US" altLang="ko-KR" sz="1400" dirty="0" smtClean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473" y="5030705"/>
            <a:ext cx="3694967" cy="1682016"/>
          </a:xfrm>
          <a:prstGeom prst="rect">
            <a:avLst/>
          </a:prstGeom>
        </p:spPr>
      </p:pic>
      <p:pic>
        <p:nvPicPr>
          <p:cNvPr id="5122" name="Picture 2" descr="Theory of Deep Learning: Generalizati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909" y="5293325"/>
            <a:ext cx="2185019" cy="115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오른쪽 화살표 3"/>
          <p:cNvSpPr/>
          <p:nvPr/>
        </p:nvSpPr>
        <p:spPr>
          <a:xfrm>
            <a:off x="4428841" y="5661964"/>
            <a:ext cx="777666" cy="4194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28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06298" y="3671215"/>
            <a:ext cx="7704856" cy="87774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5575" y="127265"/>
            <a:ext cx="469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+mj-ea"/>
              </a:rPr>
              <a:t>System overview </a:t>
            </a:r>
            <a:endParaRPr lang="ko-KR" altLang="en-US" b="1" dirty="0">
              <a:latin typeface="+mj-ea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오른쪽 화살표 1"/>
          <p:cNvSpPr/>
          <p:nvPr/>
        </p:nvSpPr>
        <p:spPr>
          <a:xfrm rot="10800000">
            <a:off x="4221313" y="1328398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33" y="1073820"/>
            <a:ext cx="3014720" cy="2619394"/>
          </a:xfrm>
          <a:prstGeom prst="rect">
            <a:avLst/>
          </a:prstGeom>
        </p:spPr>
      </p:pic>
      <p:sp>
        <p:nvSpPr>
          <p:cNvPr id="28" name="오른쪽 화살표 27"/>
          <p:cNvSpPr/>
          <p:nvPr/>
        </p:nvSpPr>
        <p:spPr>
          <a:xfrm rot="10800000">
            <a:off x="4202674" y="2199336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 rot="10800000">
            <a:off x="4221314" y="3152222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4"/>
          <a:srcRect l="32603"/>
          <a:stretch/>
        </p:blipFill>
        <p:spPr>
          <a:xfrm>
            <a:off x="5322828" y="1161987"/>
            <a:ext cx="2549375" cy="253122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872968" y="710900"/>
            <a:ext cx="1263650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WSI system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5581179" y="683494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Sample selection &amp; update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562" y="4545513"/>
            <a:ext cx="3618525" cy="2290206"/>
          </a:xfrm>
          <a:prstGeom prst="rect">
            <a:avLst/>
          </a:prstGeom>
        </p:spPr>
      </p:pic>
      <p:pic>
        <p:nvPicPr>
          <p:cNvPr id="54" name="그림 53"/>
          <p:cNvPicPr>
            <a:picLocks noChangeAspect="1"/>
          </p:cNvPicPr>
          <p:nvPr/>
        </p:nvPicPr>
        <p:blipFill rotWithShape="1">
          <a:blip r:embed="rId6"/>
          <a:srcRect l="42743" r="28300"/>
          <a:stretch/>
        </p:blipFill>
        <p:spPr>
          <a:xfrm>
            <a:off x="1993665" y="4266838"/>
            <a:ext cx="1115897" cy="2880739"/>
          </a:xfrm>
          <a:prstGeom prst="rect">
            <a:avLst/>
          </a:prstGeom>
        </p:spPr>
      </p:pic>
      <p:sp>
        <p:nvSpPr>
          <p:cNvPr id="56" name="직사각형 55"/>
          <p:cNvSpPr/>
          <p:nvPr/>
        </p:nvSpPr>
        <p:spPr>
          <a:xfrm>
            <a:off x="3112283" y="3961547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Sustainable system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102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직선 연결선 43"/>
          <p:cNvCxnSpPr/>
          <p:nvPr/>
        </p:nvCxnSpPr>
        <p:spPr>
          <a:xfrm>
            <a:off x="299106" y="2681440"/>
            <a:ext cx="7753513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3" y="127228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 flow diagram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4800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Data input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2333" y="2685883"/>
            <a:ext cx="58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Patch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74224" y="2352287"/>
            <a:ext cx="1120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WSI</a:t>
            </a:r>
            <a:endParaRPr lang="ko-KR" altLang="en-US" sz="1400" dirty="0"/>
          </a:p>
        </p:txBody>
      </p:sp>
      <p:sp>
        <p:nvSpPr>
          <p:cNvPr id="12" name="직사각형 11"/>
          <p:cNvSpPr/>
          <p:nvPr/>
        </p:nvSpPr>
        <p:spPr>
          <a:xfrm>
            <a:off x="299106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tiling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" name="직선 화살표 연결선 5"/>
          <p:cNvCxnSpPr>
            <a:stCxn id="2" idx="2"/>
            <a:endCxn id="12" idx="0"/>
          </p:cNvCxnSpPr>
          <p:nvPr/>
        </p:nvCxnSpPr>
        <p:spPr>
          <a:xfrm flipH="1">
            <a:off x="780887" y="2149337"/>
            <a:ext cx="5694" cy="109027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1597805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</a:t>
            </a:r>
            <a:r>
              <a:rPr lang="en-US" altLang="ko-KR" sz="1100" dirty="0" smtClean="0">
                <a:solidFill>
                  <a:schemeClr val="tx1"/>
                </a:solidFill>
              </a:rPr>
              <a:t>classification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4" name="직선 화살표 연결선 13"/>
          <p:cNvCxnSpPr>
            <a:stCxn id="12" idx="3"/>
            <a:endCxn id="16" idx="1"/>
          </p:cNvCxnSpPr>
          <p:nvPr/>
        </p:nvCxnSpPr>
        <p:spPr>
          <a:xfrm>
            <a:off x="1262668" y="3495252"/>
            <a:ext cx="3351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1590729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Feature cube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856994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</a:t>
            </a:r>
            <a:r>
              <a:rPr lang="en-US" altLang="ko-KR" sz="1050" dirty="0" smtClean="0">
                <a:solidFill>
                  <a:schemeClr val="tx1"/>
                </a:solidFill>
              </a:rPr>
              <a:t>classification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23" name="직선 화살표 연결선 22"/>
          <p:cNvCxnSpPr>
            <a:stCxn id="16" idx="0"/>
            <a:endCxn id="21" idx="2"/>
          </p:cNvCxnSpPr>
          <p:nvPr/>
        </p:nvCxnSpPr>
        <p:spPr>
          <a:xfrm flipH="1" flipV="1">
            <a:off x="2072510" y="2149337"/>
            <a:ext cx="7076" cy="109027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21" idx="3"/>
            <a:endCxn id="22" idx="1"/>
          </p:cNvCxnSpPr>
          <p:nvPr/>
        </p:nvCxnSpPr>
        <p:spPr>
          <a:xfrm>
            <a:off x="2554291" y="1893698"/>
            <a:ext cx="3027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/>
          <p:nvPr/>
        </p:nvSpPr>
        <p:spPr>
          <a:xfrm>
            <a:off x="3996344" y="1508646"/>
            <a:ext cx="1278194" cy="2345588"/>
          </a:xfrm>
          <a:prstGeom prst="roundRect">
            <a:avLst>
              <a:gd name="adj" fmla="val 974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GUI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0" name="직선 화살표 연결선 29"/>
          <p:cNvCxnSpPr>
            <a:stCxn id="22" idx="3"/>
          </p:cNvCxnSpPr>
          <p:nvPr/>
        </p:nvCxnSpPr>
        <p:spPr>
          <a:xfrm>
            <a:off x="3820556" y="1893698"/>
            <a:ext cx="1757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16" idx="3"/>
          </p:cNvCxnSpPr>
          <p:nvPr/>
        </p:nvCxnSpPr>
        <p:spPr>
          <a:xfrm>
            <a:off x="2561367" y="3495252"/>
            <a:ext cx="143497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5516641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list for re-training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516641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List for re-training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722306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making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722306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Data copy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791135" y="3760678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smtClean="0"/>
              <a:t>Patch generator</a:t>
            </a:r>
            <a:endParaRPr lang="ko-KR" altLang="en-US" sz="900" dirty="0"/>
          </a:p>
        </p:txBody>
      </p:sp>
      <p:sp>
        <p:nvSpPr>
          <p:cNvPr id="45" name="TextBox 44"/>
          <p:cNvSpPr txBox="1"/>
          <p:nvPr/>
        </p:nvSpPr>
        <p:spPr>
          <a:xfrm>
            <a:off x="674635" y="3775332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Tile maker</a:t>
            </a:r>
            <a:endParaRPr lang="ko-KR" altLang="en-US" sz="900" dirty="0"/>
          </a:p>
        </p:txBody>
      </p:sp>
      <p:cxnSp>
        <p:nvCxnSpPr>
          <p:cNvPr id="46" name="직선 화살표 연결선 45"/>
          <p:cNvCxnSpPr>
            <a:endCxn id="40" idx="1"/>
          </p:cNvCxnSpPr>
          <p:nvPr/>
        </p:nvCxnSpPr>
        <p:spPr>
          <a:xfrm flipV="1">
            <a:off x="5274538" y="3495252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6480203" y="3504980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 flipV="1">
            <a:off x="6475575" y="1883970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V="1">
            <a:off x="5319275" y="1888834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>
            <a:off x="1255592" y="1893698"/>
            <a:ext cx="3351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5432735" y="142010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55" name="TextBox 54"/>
          <p:cNvSpPr txBox="1"/>
          <p:nvPr/>
        </p:nvSpPr>
        <p:spPr>
          <a:xfrm>
            <a:off x="6683377" y="1424700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VAST</a:t>
            </a:r>
            <a:endParaRPr lang="ko-KR" altLang="en-US" sz="900" dirty="0"/>
          </a:p>
        </p:txBody>
      </p:sp>
      <p:sp>
        <p:nvSpPr>
          <p:cNvPr id="56" name="TextBox 55"/>
          <p:cNvSpPr txBox="1"/>
          <p:nvPr/>
        </p:nvSpPr>
        <p:spPr>
          <a:xfrm>
            <a:off x="5460190" y="304199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59" name="직사각형 58"/>
          <p:cNvSpPr/>
          <p:nvPr/>
        </p:nvSpPr>
        <p:spPr>
          <a:xfrm>
            <a:off x="7867598" y="325906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data save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0" name="직선 화살표 연결선 59"/>
          <p:cNvCxnSpPr>
            <a:stCxn id="42" idx="3"/>
          </p:cNvCxnSpPr>
          <p:nvPr/>
        </p:nvCxnSpPr>
        <p:spPr>
          <a:xfrm flipV="1">
            <a:off x="7685868" y="3490388"/>
            <a:ext cx="195023" cy="48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모서리가 둥근 직사각형 56"/>
          <p:cNvSpPr/>
          <p:nvPr/>
        </p:nvSpPr>
        <p:spPr>
          <a:xfrm>
            <a:off x="7892179" y="2474500"/>
            <a:ext cx="914400" cy="413879"/>
          </a:xfrm>
          <a:prstGeom prst="round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1" name="꺾인 연결선 60"/>
          <p:cNvCxnSpPr>
            <a:stCxn id="43" idx="3"/>
            <a:endCxn id="57" idx="0"/>
          </p:cNvCxnSpPr>
          <p:nvPr/>
        </p:nvCxnSpPr>
        <p:spPr>
          <a:xfrm>
            <a:off x="7685868" y="1893698"/>
            <a:ext cx="663511" cy="58080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stCxn id="59" idx="0"/>
            <a:endCxn id="57" idx="2"/>
          </p:cNvCxnSpPr>
          <p:nvPr/>
        </p:nvCxnSpPr>
        <p:spPr>
          <a:xfrm flipV="1">
            <a:off x="8349379" y="2888379"/>
            <a:ext cx="0" cy="3706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8315085" y="1861085"/>
            <a:ext cx="79729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mtClean="0"/>
              <a:t>Order (starting training)</a:t>
            </a:r>
            <a:endParaRPr lang="ko-KR" altLang="en-US" sz="1100" dirty="0"/>
          </a:p>
        </p:txBody>
      </p:sp>
      <p:sp>
        <p:nvSpPr>
          <p:cNvPr id="74" name="TextBox 73"/>
          <p:cNvSpPr txBox="1"/>
          <p:nvPr/>
        </p:nvSpPr>
        <p:spPr>
          <a:xfrm>
            <a:off x="8346704" y="2951932"/>
            <a:ext cx="7972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order</a:t>
            </a:r>
            <a:endParaRPr lang="ko-KR" altLang="en-US" sz="1100" dirty="0"/>
          </a:p>
        </p:txBody>
      </p:sp>
      <p:pic>
        <p:nvPicPr>
          <p:cNvPr id="75" name="그림 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10" y="4318720"/>
            <a:ext cx="3986659" cy="21062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6" name="그림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0184" y="4313856"/>
            <a:ext cx="4044062" cy="21673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1" name="모서리가 둥근 직사각형 70"/>
          <p:cNvSpPr/>
          <p:nvPr/>
        </p:nvSpPr>
        <p:spPr>
          <a:xfrm>
            <a:off x="299107" y="4132094"/>
            <a:ext cx="8532054" cy="2534177"/>
          </a:xfrm>
          <a:prstGeom prst="roundRect">
            <a:avLst>
              <a:gd name="adj" fmla="val 4552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3" name="직선 화살표 연결선 72"/>
          <p:cNvCxnSpPr>
            <a:endCxn id="25" idx="2"/>
          </p:cNvCxnSpPr>
          <p:nvPr/>
        </p:nvCxnSpPr>
        <p:spPr>
          <a:xfrm flipV="1">
            <a:off x="4630184" y="3854234"/>
            <a:ext cx="5257" cy="2745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모서리가 둥근 직사각형 85"/>
          <p:cNvSpPr/>
          <p:nvPr/>
        </p:nvSpPr>
        <p:spPr>
          <a:xfrm>
            <a:off x="299106" y="792986"/>
            <a:ext cx="8532054" cy="565290"/>
          </a:xfrm>
          <a:prstGeom prst="roundRect">
            <a:avLst>
              <a:gd name="adj" fmla="val 4552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/>
          <p:cNvSpPr/>
          <p:nvPr/>
        </p:nvSpPr>
        <p:spPr>
          <a:xfrm>
            <a:off x="4014619" y="4006162"/>
            <a:ext cx="1231129" cy="204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UI (selection)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85" name="직선 화살표 연결선 84"/>
          <p:cNvCxnSpPr/>
          <p:nvPr/>
        </p:nvCxnSpPr>
        <p:spPr>
          <a:xfrm>
            <a:off x="4630184" y="1358276"/>
            <a:ext cx="0" cy="150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4019773" y="1168169"/>
            <a:ext cx="1231129" cy="204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recommendation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5515928" y="887835"/>
            <a:ext cx="1201750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sensitivity</a:t>
            </a:r>
            <a:r>
              <a:rPr lang="ko-KR" altLang="en-US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</a:rPr>
              <a:t>analysis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935037" y="97299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7" name="TextBox 96"/>
          <p:cNvSpPr txBox="1"/>
          <p:nvPr/>
        </p:nvSpPr>
        <p:spPr>
          <a:xfrm>
            <a:off x="1504771" y="3061973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8" name="TextBox 97"/>
          <p:cNvSpPr txBox="1"/>
          <p:nvPr/>
        </p:nvSpPr>
        <p:spPr>
          <a:xfrm>
            <a:off x="2767399" y="1454137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9" name="TextBox 98"/>
          <p:cNvSpPr txBox="1"/>
          <p:nvPr/>
        </p:nvSpPr>
        <p:spPr>
          <a:xfrm>
            <a:off x="1900711" y="3775332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Patch classifier</a:t>
            </a:r>
            <a:endParaRPr lang="ko-KR" altLang="en-US" sz="900" dirty="0"/>
          </a:p>
        </p:txBody>
      </p:sp>
      <p:sp>
        <p:nvSpPr>
          <p:cNvPr id="100" name="TextBox 99"/>
          <p:cNvSpPr txBox="1"/>
          <p:nvPr/>
        </p:nvSpPr>
        <p:spPr>
          <a:xfrm>
            <a:off x="3188090" y="2182750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WSI</a:t>
            </a:r>
            <a:r>
              <a:rPr lang="ko-KR" altLang="en-US" sz="900" dirty="0" smtClean="0"/>
              <a:t> </a:t>
            </a:r>
            <a:r>
              <a:rPr lang="en-US" altLang="ko-KR" sz="900" dirty="0" smtClean="0"/>
              <a:t>classifier</a:t>
            </a:r>
            <a:endParaRPr lang="ko-KR" altLang="en-US" sz="900" dirty="0"/>
          </a:p>
        </p:txBody>
      </p:sp>
      <p:sp>
        <p:nvSpPr>
          <p:cNvPr id="101" name="직사각형 100"/>
          <p:cNvSpPr/>
          <p:nvPr/>
        </p:nvSpPr>
        <p:spPr>
          <a:xfrm>
            <a:off x="7084993" y="894499"/>
            <a:ext cx="1201750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WSI updating scenario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2166523" y="894499"/>
            <a:ext cx="1264085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</a:rPr>
              <a:t>PI update strategy analysis 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547737" y="898299"/>
            <a:ext cx="1429861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PI 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conf</a:t>
            </a:r>
            <a:r>
              <a:rPr lang="en-US" altLang="ko-KR" sz="1100" dirty="0" smtClean="0">
                <a:solidFill>
                  <a:schemeClr val="tx1"/>
                </a:solidFill>
              </a:rPr>
              <a:t> score </a:t>
            </a:r>
            <a:br>
              <a:rPr lang="en-US" altLang="ko-KR" sz="1100" dirty="0" smtClean="0">
                <a:solidFill>
                  <a:schemeClr val="tx1"/>
                </a:solidFill>
              </a:rPr>
            </a:br>
            <a:r>
              <a:rPr lang="en-US" altLang="ko-KR" sz="1100" dirty="0" smtClean="0">
                <a:solidFill>
                  <a:schemeClr val="tx1"/>
                </a:solidFill>
              </a:rPr>
              <a:t>sensitivity</a:t>
            </a:r>
            <a:r>
              <a:rPr lang="ko-KR" altLang="en-US" sz="1100" dirty="0" smtClean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analysis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0447" y="573082"/>
            <a:ext cx="20379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mtClean="0"/>
              <a:t>PI: patch image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180395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슬라이드 시스템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atin typeface="+mj-ea"/>
                <a:ea typeface="+mj-ea"/>
              </a:rPr>
              <a:t>Incremental learning </a:t>
            </a:r>
            <a:r>
              <a:rPr lang="en-US" altLang="ko-KR" sz="2000" b="1" dirty="0" smtClean="0">
                <a:latin typeface="+mj-ea"/>
                <a:ea typeface="+mj-ea"/>
              </a:rPr>
              <a:t>– patch </a:t>
            </a:r>
            <a:r>
              <a:rPr lang="ko-KR" altLang="en-US" sz="2000" b="1" dirty="0" smtClean="0">
                <a:latin typeface="+mj-ea"/>
                <a:ea typeface="+mj-ea"/>
              </a:rPr>
              <a:t>업데이트 전략 실험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5877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atch level classification- </a:t>
            </a:r>
            <a:r>
              <a:rPr lang="en-US" altLang="ko-KR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</a:t>
            </a:r>
            <a:r>
              <a:rPr lang="en-US" altLang="ko-KR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strategy (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지난 슬라이드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90947" y="638286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1) </a:t>
            </a:r>
            <a:r>
              <a:rPr lang="ko-KR" altLang="en-US" sz="1600" b="1" u="sng" dirty="0" smtClean="0"/>
              <a:t>스코어 영향 분석 실험 </a:t>
            </a:r>
            <a:r>
              <a:rPr lang="en-US" altLang="ko-KR" sz="1600" b="1" u="sng" dirty="0" smtClean="0"/>
              <a:t>: patch </a:t>
            </a:r>
            <a:r>
              <a:rPr lang="ko-KR" altLang="en-US" sz="1600" b="1" u="sng" dirty="0" smtClean="0"/>
              <a:t>분류기 실험</a:t>
            </a:r>
            <a:endParaRPr lang="en-US" altLang="ko-KR" sz="1600" b="1" u="sng" dirty="0" smtClean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740846" y="1247508"/>
          <a:ext cx="727195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850">
                  <a:extLst>
                    <a:ext uri="{9D8B030D-6E8A-4147-A177-3AD203B41FA5}">
                      <a16:colId xmlns:a16="http://schemas.microsoft.com/office/drawing/2014/main" val="427310518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164099790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89356416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246794507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779984817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2077531636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778592149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35392779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255939824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526619904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596560759"/>
                    </a:ext>
                  </a:extLst>
                </a:gridCol>
                <a:gridCol w="1038850">
                  <a:extLst>
                    <a:ext uri="{9D8B030D-6E8A-4147-A177-3AD203B41FA5}">
                      <a16:colId xmlns:a16="http://schemas.microsoft.com/office/drawing/2014/main" val="1300645254"/>
                    </a:ext>
                  </a:extLst>
                </a:gridCol>
              </a:tblGrid>
              <a:tr h="208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u="sng" dirty="0" smtClean="0">
                          <a:solidFill>
                            <a:schemeClr val="tx1"/>
                          </a:solidFill>
                        </a:rPr>
                        <a:t>Patch</a:t>
                      </a:r>
                      <a:endParaRPr lang="ko-KR" altLang="en-US" sz="1400" u="sng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G2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G3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G4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G6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G7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G8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G9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G10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2402"/>
                  </a:ext>
                </a:extLst>
              </a:tr>
              <a:tr h="208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data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26k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164880"/>
                  </a:ext>
                </a:extLst>
              </a:tr>
              <a:tr h="208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sampling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67344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90947" y="2581270"/>
          <a:ext cx="4667248" cy="286702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83406">
                  <a:extLst>
                    <a:ext uri="{9D8B030D-6E8A-4147-A177-3AD203B41FA5}">
                      <a16:colId xmlns:a16="http://schemas.microsoft.com/office/drawing/2014/main" val="50364138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1370359628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2572632321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464070472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355521407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136554104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360443332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053044255"/>
                    </a:ext>
                  </a:extLst>
                </a:gridCol>
              </a:tblGrid>
              <a:tr h="260639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083534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65.68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88.66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75.84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85.97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84.15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72.6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70.08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30210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68.19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77.26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84.06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337388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&gt;=0.7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68.98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69.56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7509734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86.78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sng" strike="noStrike" dirty="0">
                          <a:effectLst/>
                        </a:rPr>
                        <a:t>80.38</a:t>
                      </a:r>
                      <a:endParaRPr lang="en-US" altLang="ko-KR" sz="1100" b="0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sng" strike="noStrike" dirty="0">
                          <a:effectLst/>
                        </a:rPr>
                        <a:t>56.11</a:t>
                      </a:r>
                      <a:endParaRPr lang="en-US" altLang="ko-KR" sz="1100" b="0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4623135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55.53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64.9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56.05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57.22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3372637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76.48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39905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785984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371472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505897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80.14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64.96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732750"/>
                  </a:ext>
                </a:extLst>
              </a:tr>
            </a:tbl>
          </a:graphicData>
        </a:graphic>
      </p:graphicFrame>
      <p:graphicFrame>
        <p:nvGraphicFramePr>
          <p:cNvPr id="11" name="차트 10"/>
          <p:cNvGraphicFramePr>
            <a:graphicFrameLocks/>
          </p:cNvGraphicFramePr>
          <p:nvPr>
            <p:extLst/>
          </p:nvPr>
        </p:nvGraphicFramePr>
        <p:xfrm>
          <a:off x="4930401" y="2466975"/>
          <a:ext cx="3861174" cy="3152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17369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atch level classification- selection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90947" y="638286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1) </a:t>
            </a:r>
            <a:r>
              <a:rPr lang="ko-KR" altLang="en-US" sz="1600" b="1" u="sng" dirty="0" smtClean="0"/>
              <a:t>스코어 영향 분석 실험 </a:t>
            </a:r>
            <a:r>
              <a:rPr lang="en-US" altLang="ko-KR" sz="1600" b="1" u="sng" dirty="0" smtClean="0"/>
              <a:t>: patch </a:t>
            </a:r>
            <a:r>
              <a:rPr lang="ko-KR" altLang="en-US" sz="1600" b="1" u="sng" dirty="0" smtClean="0"/>
              <a:t>분류기 실험</a:t>
            </a:r>
            <a:endParaRPr lang="en-US" altLang="ko-KR" sz="1600" b="1" u="sng" dirty="0" smtClean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453719"/>
              </p:ext>
            </p:extLst>
          </p:nvPr>
        </p:nvGraphicFramePr>
        <p:xfrm>
          <a:off x="80388" y="1474181"/>
          <a:ext cx="4781898" cy="25008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4718">
                  <a:extLst>
                    <a:ext uri="{9D8B030D-6E8A-4147-A177-3AD203B41FA5}">
                      <a16:colId xmlns:a16="http://schemas.microsoft.com/office/drawing/2014/main" val="1866992306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152657591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179593715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329540717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726999111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68542055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514086298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2340151954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278409657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867977172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1216667100"/>
                    </a:ext>
                  </a:extLst>
                </a:gridCol>
              </a:tblGrid>
              <a:tr h="277877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6k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8k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9k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10k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11k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12k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13k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14k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15k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327435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36678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95.52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95.36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832810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96.11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210761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&gt;=0.7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95.97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686244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95.49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9599897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96.11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92.01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254950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95.31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96.01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0643374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95.08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94.07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71980"/>
                  </a:ext>
                </a:extLst>
              </a:tr>
            </a:tbl>
          </a:graphicData>
        </a:graphic>
      </p:graphicFrame>
      <p:graphicFrame>
        <p:nvGraphicFramePr>
          <p:cNvPr id="9" name="차트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20556"/>
              </p:ext>
            </p:extLst>
          </p:nvPr>
        </p:nvGraphicFramePr>
        <p:xfrm>
          <a:off x="5012109" y="869118"/>
          <a:ext cx="3909701" cy="33043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46895"/>
              </p:ext>
            </p:extLst>
          </p:nvPr>
        </p:nvGraphicFramePr>
        <p:xfrm>
          <a:off x="97753" y="4272888"/>
          <a:ext cx="4781887" cy="23757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4717">
                  <a:extLst>
                    <a:ext uri="{9D8B030D-6E8A-4147-A177-3AD203B41FA5}">
                      <a16:colId xmlns:a16="http://schemas.microsoft.com/office/drawing/2014/main" val="2146531607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933931282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452060212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970191368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616291565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601527966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1643259341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38190166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1219566611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1981534412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608415404"/>
                    </a:ext>
                  </a:extLst>
                </a:gridCol>
              </a:tblGrid>
              <a:tr h="237574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(3k)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(4k)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(5k)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(6k)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(7k)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(8k)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(9k)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(10k)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(11k)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(12k)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874411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0704589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 </a:t>
                      </a:r>
                      <a:r>
                        <a:rPr lang="en-US" altLang="ko-KR" sz="1100" u="none" strike="noStrike">
                          <a:effectLst/>
                        </a:rPr>
                        <a:t>&gt;= 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098317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242846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&gt;=0.7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94.88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488292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5936924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92.74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95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561631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190605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93.21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696358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93.68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579280"/>
                  </a:ext>
                </a:extLst>
              </a:tr>
            </a:tbl>
          </a:graphicData>
        </a:graphic>
      </p:graphicFrame>
      <p:graphicFrame>
        <p:nvGraphicFramePr>
          <p:cNvPr id="12" name="차트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1335466"/>
              </p:ext>
            </p:extLst>
          </p:nvPr>
        </p:nvGraphicFramePr>
        <p:xfrm>
          <a:off x="5012105" y="4170338"/>
          <a:ext cx="3908381" cy="27896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0388" y="1209271"/>
            <a:ext cx="32436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대상 </a:t>
            </a:r>
            <a:r>
              <a:rPr lang="en-US" altLang="ko-KR" sz="1200" dirty="0" smtClean="0"/>
              <a:t>: colon, test:27,897 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-34719" y="4030072"/>
            <a:ext cx="32650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대상 </a:t>
            </a:r>
            <a:r>
              <a:rPr lang="en-US" altLang="ko-KR" sz="1200" dirty="0" smtClean="0"/>
              <a:t>: stomach, test: 20,820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9214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슬라이드 시스템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atin typeface="+mj-ea"/>
                <a:ea typeface="+mj-ea"/>
              </a:rPr>
              <a:t>Incremental learning – WSI </a:t>
            </a:r>
            <a:r>
              <a:rPr lang="ko-KR" altLang="en-US" sz="2000" b="1" dirty="0" smtClean="0">
                <a:latin typeface="+mj-ea"/>
                <a:ea typeface="+mj-ea"/>
              </a:rPr>
              <a:t>업데이트 전략 실험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468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화살표 3"/>
          <p:cNvSpPr/>
          <p:nvPr/>
        </p:nvSpPr>
        <p:spPr>
          <a:xfrm>
            <a:off x="4610550" y="5302537"/>
            <a:ext cx="1576208" cy="445517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/>
          <p:cNvCxnSpPr/>
          <p:nvPr/>
        </p:nvCxnSpPr>
        <p:spPr>
          <a:xfrm>
            <a:off x="299958" y="768989"/>
            <a:ext cx="0" cy="176259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511039" y="4662373"/>
          <a:ext cx="400712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104">
                  <a:extLst>
                    <a:ext uri="{9D8B030D-6E8A-4147-A177-3AD203B41FA5}">
                      <a16:colId xmlns:a16="http://schemas.microsoft.com/office/drawing/2014/main" val="3488719716"/>
                    </a:ext>
                  </a:extLst>
                </a:gridCol>
                <a:gridCol w="1093862">
                  <a:extLst>
                    <a:ext uri="{9D8B030D-6E8A-4147-A177-3AD203B41FA5}">
                      <a16:colId xmlns:a16="http://schemas.microsoft.com/office/drawing/2014/main" val="4144978571"/>
                    </a:ext>
                  </a:extLst>
                </a:gridCol>
                <a:gridCol w="1805157">
                  <a:extLst>
                    <a:ext uri="{9D8B030D-6E8A-4147-A177-3AD203B41FA5}">
                      <a16:colId xmlns:a16="http://schemas.microsoft.com/office/drawing/2014/main" val="2739250961"/>
                    </a:ext>
                  </a:extLst>
                </a:gridCol>
              </a:tblGrid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분류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소분류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사례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059436"/>
                  </a:ext>
                </a:extLst>
              </a:tr>
              <a:tr h="258375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슬라이드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FN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543816"/>
                  </a:ext>
                </a:extLst>
              </a:tr>
              <a:tr h="2583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FN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523379"/>
                  </a:ext>
                </a:extLst>
              </a:tr>
              <a:tr h="2583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FP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11329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FP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105785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TN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6373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TP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18729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1231" y="3253256"/>
            <a:ext cx="7014764" cy="116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2) </a:t>
            </a:r>
            <a:r>
              <a:rPr lang="ko-KR" altLang="en-US" sz="1600" b="1" u="sng" dirty="0" smtClean="0"/>
              <a:t>업데이트 전략 분석 </a:t>
            </a:r>
            <a:r>
              <a:rPr lang="en-US" altLang="ko-KR" sz="1600" b="1" u="sng" dirty="0" smtClean="0"/>
              <a:t>: </a:t>
            </a:r>
            <a:r>
              <a:rPr lang="ko-KR" altLang="en-US" sz="1600" b="1" u="sng" dirty="0" smtClean="0"/>
              <a:t>예측 차이</a:t>
            </a:r>
            <a:endParaRPr lang="en-US" altLang="ko-KR" sz="1600" b="1" u="sng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‘</a:t>
            </a:r>
            <a:r>
              <a:rPr lang="ko-KR" altLang="en-US" sz="1600" dirty="0" smtClean="0"/>
              <a:t>모델</a:t>
            </a:r>
            <a:r>
              <a:rPr lang="en-US" altLang="ko-KR" sz="1600" dirty="0" smtClean="0"/>
              <a:t>-</a:t>
            </a:r>
            <a:r>
              <a:rPr lang="ko-KR" altLang="en-US" sz="1600" dirty="0" smtClean="0"/>
              <a:t>전문가 예측</a:t>
            </a:r>
            <a:r>
              <a:rPr lang="en-US" altLang="ko-KR" sz="1600" dirty="0" smtClean="0"/>
              <a:t>’</a:t>
            </a:r>
            <a:r>
              <a:rPr lang="ko-KR" altLang="en-US" sz="1600" dirty="0" smtClean="0"/>
              <a:t> 차이에 따른 </a:t>
            </a:r>
            <a:r>
              <a:rPr lang="ko-KR" altLang="en-US" sz="1600" b="1" u="sng" dirty="0" smtClean="0"/>
              <a:t>샘플의 학습 효과 </a:t>
            </a:r>
            <a:r>
              <a:rPr lang="ko-KR" altLang="en-US" sz="1600" dirty="0" smtClean="0"/>
              <a:t>영향 분석</a:t>
            </a:r>
            <a:endParaRPr lang="en-US" altLang="ko-KR" sz="16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각 사례에 대한 학습 시 모델의 변화 형태 관찰 </a:t>
            </a:r>
            <a:endParaRPr lang="ko-KR" altLang="en-US" sz="16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279" b="97268" l="935" r="95016">
                        <a14:foregroundMark x1="36137" y1="32514" x2="54829" y2="63934"/>
                        <a14:foregroundMark x1="63863" y1="26503" x2="78505" y2="45902"/>
                        <a14:foregroundMark x1="14019" y1="50820" x2="40498" y2="23770"/>
                        <a14:foregroundMark x1="40810" y1="26503" x2="76636" y2="28689"/>
                        <a14:foregroundMark x1="25234" y1="53825" x2="39252" y2="70219"/>
                        <a14:foregroundMark x1="52025" y1="65847" x2="56075" y2="88251"/>
                        <a14:foregroundMark x1="78505" y1="48361" x2="60125" y2="88251"/>
                        <a14:foregroundMark x1="28660" y1="53279" x2="47664" y2="89071"/>
                        <a14:foregroundMark x1="24299" y1="83880" x2="67913" y2="89617"/>
                        <a14:foregroundMark x1="59813" y1="33880" x2="62305" y2="67213"/>
                        <a14:foregroundMark x1="75389" y1="32514" x2="81308" y2="56831"/>
                        <a14:foregroundMark x1="87227" y1="46175" x2="87539" y2="54098"/>
                        <a14:foregroundMark x1="22118" y1="48907" x2="31153" y2="622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18665" y="4923824"/>
            <a:ext cx="864096" cy="985229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219416" y="4662373"/>
          <a:ext cx="2738450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163">
                  <a:extLst>
                    <a:ext uri="{9D8B030D-6E8A-4147-A177-3AD203B41FA5}">
                      <a16:colId xmlns:a16="http://schemas.microsoft.com/office/drawing/2014/main" val="2739250961"/>
                    </a:ext>
                  </a:extLst>
                </a:gridCol>
                <a:gridCol w="1306287">
                  <a:extLst>
                    <a:ext uri="{9D8B030D-6E8A-4147-A177-3AD203B41FA5}">
                      <a16:colId xmlns:a16="http://schemas.microsoft.com/office/drawing/2014/main" val="4088734233"/>
                    </a:ext>
                  </a:extLst>
                </a:gridCol>
              </a:tblGrid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사례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영향력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05943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54381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523379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1132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10578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ko-KR" altLang="en-US" sz="12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6373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ko-KR" altLang="en-US" sz="12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18729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11039" y="661043"/>
            <a:ext cx="70147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1) </a:t>
            </a:r>
            <a:r>
              <a:rPr lang="ko-KR" altLang="en-US" sz="1600" b="1" u="sng" dirty="0" smtClean="0"/>
              <a:t>스코어 영향 분석 </a:t>
            </a:r>
            <a:r>
              <a:rPr lang="en-US" altLang="ko-KR" sz="1600" b="1" u="sng" dirty="0" smtClean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모델의 </a:t>
            </a:r>
            <a:r>
              <a:rPr lang="en-US" altLang="ko-KR" sz="1600" dirty="0" smtClean="0"/>
              <a:t>confidence </a:t>
            </a:r>
            <a:r>
              <a:rPr lang="ko-KR" altLang="en-US" sz="1600" dirty="0"/>
              <a:t>값</a:t>
            </a:r>
            <a:r>
              <a:rPr lang="ko-KR" altLang="en-US" sz="1600" dirty="0" smtClean="0"/>
              <a:t>에 따른 </a:t>
            </a:r>
            <a:r>
              <a:rPr lang="ko-KR" altLang="en-US" sz="1600" b="1" u="sng" dirty="0" smtClean="0"/>
              <a:t>샘플의 학습 효과 </a:t>
            </a:r>
            <a:r>
              <a:rPr lang="ko-KR" altLang="en-US" sz="1600" dirty="0" smtClean="0"/>
              <a:t> 분석</a:t>
            </a:r>
            <a:endParaRPr lang="en-US" altLang="ko-KR" sz="16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스코어에 대한 학습 시 모델의 변화 형태 관찰 </a:t>
            </a:r>
            <a:endParaRPr lang="ko-KR" altLang="en-US" sz="1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907" y="1930235"/>
            <a:ext cx="3089695" cy="12158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오른쪽 화살표 18"/>
          <p:cNvSpPr/>
          <p:nvPr/>
        </p:nvSpPr>
        <p:spPr>
          <a:xfrm>
            <a:off x="4206553" y="2377424"/>
            <a:ext cx="1576208" cy="445517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279" b="97268" l="935" r="95016">
                        <a14:foregroundMark x1="36137" y1="32514" x2="54829" y2="63934"/>
                        <a14:foregroundMark x1="63863" y1="26503" x2="78505" y2="45902"/>
                        <a14:foregroundMark x1="14019" y1="50820" x2="40498" y2="23770"/>
                        <a14:foregroundMark x1="40810" y1="26503" x2="76636" y2="28689"/>
                        <a14:foregroundMark x1="25234" y1="53825" x2="39252" y2="70219"/>
                        <a14:foregroundMark x1="52025" y1="65847" x2="56075" y2="88251"/>
                        <a14:foregroundMark x1="78505" y1="48361" x2="60125" y2="88251"/>
                        <a14:foregroundMark x1="28660" y1="53279" x2="47664" y2="89071"/>
                        <a14:foregroundMark x1="24299" y1="83880" x2="67913" y2="89617"/>
                        <a14:foregroundMark x1="59813" y1="33880" x2="62305" y2="67213"/>
                        <a14:foregroundMark x1="75389" y1="32514" x2="81308" y2="56831"/>
                        <a14:foregroundMark x1="87227" y1="46175" x2="87539" y2="54098"/>
                        <a14:foregroundMark x1="22118" y1="48907" x2="31153" y2="622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14668" y="1998711"/>
            <a:ext cx="864096" cy="985229"/>
          </a:xfrm>
          <a:prstGeom prst="rect">
            <a:avLst/>
          </a:prstGeom>
        </p:spPr>
      </p:pic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6146770" y="1657518"/>
          <a:ext cx="2738450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163">
                  <a:extLst>
                    <a:ext uri="{9D8B030D-6E8A-4147-A177-3AD203B41FA5}">
                      <a16:colId xmlns:a16="http://schemas.microsoft.com/office/drawing/2014/main" val="2739250961"/>
                    </a:ext>
                  </a:extLst>
                </a:gridCol>
                <a:gridCol w="1306287">
                  <a:extLst>
                    <a:ext uri="{9D8B030D-6E8A-4147-A177-3AD203B41FA5}">
                      <a16:colId xmlns:a16="http://schemas.microsoft.com/office/drawing/2014/main" val="4088734233"/>
                    </a:ext>
                  </a:extLst>
                </a:gridCol>
              </a:tblGrid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스코어 범위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영향력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05943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0.9=&lt;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54381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0.8=&lt;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523379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0.7=&lt;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1132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sz="12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…</a:t>
                      </a:r>
                      <a:endParaRPr lang="ko-KR" altLang="en-US" sz="12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6373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0.3=&lt;</a:t>
                      </a:r>
                      <a:endParaRPr lang="ko-KR" altLang="en-US" sz="12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ko-KR" altLang="en-US" sz="12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18729"/>
                  </a:ext>
                </a:extLst>
              </a:tr>
            </a:tbl>
          </a:graphicData>
        </a:graphic>
      </p:graphicFrame>
      <p:sp>
        <p:nvSpPr>
          <p:cNvPr id="22" name="직사각형 21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업데이트 전략 실험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53055" y="661043"/>
            <a:ext cx="8504811" cy="26423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89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업데이트 전략 실험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469641" y="5164177"/>
          <a:ext cx="4437482" cy="14441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3926">
                  <a:extLst>
                    <a:ext uri="{9D8B030D-6E8A-4147-A177-3AD203B41FA5}">
                      <a16:colId xmlns:a16="http://schemas.microsoft.com/office/drawing/2014/main" val="3983723955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1341120260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378547742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3396432975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1309390458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3696319585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469722472"/>
                    </a:ext>
                  </a:extLst>
                </a:gridCol>
              </a:tblGrid>
              <a:tr h="361028">
                <a:tc>
                  <a:txBody>
                    <a:bodyPr/>
                    <a:lstStyle/>
                    <a:p>
                      <a:pPr algn="ctr" fontAlgn="ctr"/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997806"/>
                  </a:ext>
                </a:extLst>
              </a:tr>
              <a:tr h="3610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0.9-1.0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433574"/>
                  </a:ext>
                </a:extLst>
              </a:tr>
              <a:tr h="3610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0.7-0.9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90785"/>
                  </a:ext>
                </a:extLst>
              </a:tr>
              <a:tr h="3610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0.5-0.7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0.88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0.89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0.92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0655175"/>
                  </a:ext>
                </a:extLst>
              </a:tr>
            </a:tbl>
          </a:graphicData>
        </a:graphic>
      </p:graphicFrame>
      <p:graphicFrame>
        <p:nvGraphicFramePr>
          <p:cNvPr id="34" name="표 33"/>
          <p:cNvGraphicFramePr>
            <a:graphicFrameLocks noGrp="1"/>
          </p:cNvGraphicFramePr>
          <p:nvPr>
            <p:extLst/>
          </p:nvPr>
        </p:nvGraphicFramePr>
        <p:xfrm>
          <a:off x="1469641" y="1607046"/>
          <a:ext cx="5045195" cy="125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229">
                  <a:extLst>
                    <a:ext uri="{9D8B030D-6E8A-4147-A177-3AD203B41FA5}">
                      <a16:colId xmlns:a16="http://schemas.microsoft.com/office/drawing/2014/main" val="427310518"/>
                    </a:ext>
                  </a:extLst>
                </a:gridCol>
                <a:gridCol w="636656">
                  <a:extLst>
                    <a:ext uri="{9D8B030D-6E8A-4147-A177-3AD203B41FA5}">
                      <a16:colId xmlns:a16="http://schemas.microsoft.com/office/drawing/2014/main" val="1164099790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2467945071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2077531636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1353927791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1526619904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770602825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13006452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G2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G3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G4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G6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2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data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16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sampling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67344"/>
                  </a:ext>
                </a:extLst>
              </a:tr>
            </a:tbl>
          </a:graphicData>
        </a:graphic>
      </p:graphicFrame>
      <p:graphicFrame>
        <p:nvGraphicFramePr>
          <p:cNvPr id="40" name="차트 39"/>
          <p:cNvGraphicFramePr>
            <a:graphicFrameLocks/>
          </p:cNvGraphicFramePr>
          <p:nvPr>
            <p:extLst/>
          </p:nvPr>
        </p:nvGraphicFramePr>
        <p:xfrm>
          <a:off x="6105832" y="2964977"/>
          <a:ext cx="3038168" cy="3643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449977" y="3192133"/>
          <a:ext cx="4437484" cy="15890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9890">
                  <a:extLst>
                    <a:ext uri="{9D8B030D-6E8A-4147-A177-3AD203B41FA5}">
                      <a16:colId xmlns:a16="http://schemas.microsoft.com/office/drawing/2014/main" val="3914103047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3843825946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2135224294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475790181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3642233545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1562246708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3686505505"/>
                    </a:ext>
                  </a:extLst>
                </a:gridCol>
              </a:tblGrid>
              <a:tr h="280327">
                <a:tc>
                  <a:txBody>
                    <a:bodyPr/>
                    <a:lstStyle/>
                    <a:p>
                      <a:pPr algn="ctr" fontAlgn="ctr"/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G6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768046"/>
                  </a:ext>
                </a:extLst>
              </a:tr>
              <a:tr h="2803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0.9-1.0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250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300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350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450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597644"/>
                  </a:ext>
                </a:extLst>
              </a:tr>
              <a:tr h="2803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0.7-0.9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250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299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49</a:t>
                      </a:r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349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397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447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084037"/>
                  </a:ext>
                </a:extLst>
              </a:tr>
              <a:tr h="2803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0.5-0.7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239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39</a:t>
                      </a:r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274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35</a:t>
                      </a:r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294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314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345</a:t>
                      </a:r>
                    </a:p>
                    <a:p>
                      <a:pPr algn="ctr" fontAlgn="ctr"/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r>
                        <a:rPr lang="en-US" altLang="ko-K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altLang="ko-K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678418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2161038" y="1666038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2795218" y="1666038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404819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4038999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4638767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5272947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6416" y="2086147"/>
            <a:ext cx="96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계획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35476" y="3834515"/>
            <a:ext cx="96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실제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6847" y="5721469"/>
            <a:ext cx="96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결과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233722" y="1607047"/>
            <a:ext cx="1165315" cy="12598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229568" y="3172473"/>
            <a:ext cx="1165315" cy="16087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225861" y="5164177"/>
            <a:ext cx="1165315" cy="14441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938401" y="1666038"/>
            <a:ext cx="502157" cy="61605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/>
          <p:cNvCxnSpPr>
            <a:stCxn id="15" idx="2"/>
            <a:endCxn id="40" idx="0"/>
          </p:cNvCxnSpPr>
          <p:nvPr/>
        </p:nvCxnSpPr>
        <p:spPr>
          <a:xfrm>
            <a:off x="6189480" y="2282097"/>
            <a:ext cx="1435436" cy="6828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92472" y="625947"/>
            <a:ext cx="81205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u="sng" dirty="0" smtClean="0"/>
              <a:t>3 </a:t>
            </a:r>
            <a:r>
              <a:rPr lang="ko-KR" altLang="en-US" sz="1600" b="1" u="sng" dirty="0" smtClean="0"/>
              <a:t>구간 중심의 실험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데이터 수 다름</a:t>
            </a:r>
            <a:r>
              <a:rPr lang="en-US" altLang="ko-KR" sz="1600" dirty="0" smtClean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Low </a:t>
            </a:r>
            <a:r>
              <a:rPr lang="ko-KR" altLang="en-US" sz="1600" dirty="0" smtClean="0"/>
              <a:t>구간에서 가장 적은 수의 데이터로 가장 높은 성능 확인</a:t>
            </a:r>
            <a:endParaRPr lang="en-US" altLang="ko-KR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WSI </a:t>
            </a:r>
            <a:r>
              <a:rPr lang="ko-KR" altLang="en-US" sz="1600" dirty="0" smtClean="0"/>
              <a:t>샘플링은 </a:t>
            </a:r>
            <a:r>
              <a:rPr lang="en-US" altLang="ko-KR" sz="1600" dirty="0" smtClean="0"/>
              <a:t>low </a:t>
            </a:r>
            <a:r>
              <a:rPr lang="en-US" altLang="ko-KR" sz="1600" dirty="0" err="1" smtClean="0"/>
              <a:t>conf</a:t>
            </a:r>
            <a:r>
              <a:rPr lang="ko-KR" altLang="en-US" sz="1600" dirty="0" smtClean="0"/>
              <a:t>를 기반으로 진행해도 될 듯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추가 실험이 필요하겠지만</a:t>
            </a:r>
            <a:r>
              <a:rPr lang="en-US" altLang="ko-KR" sz="1600" dirty="0" smtClean="0"/>
              <a:t>)</a:t>
            </a:r>
            <a:r>
              <a:rPr lang="ko-KR" altLang="en-US" sz="1600" dirty="0" smtClean="0"/>
              <a:t> </a:t>
            </a:r>
            <a:endParaRPr lang="en-US" altLang="ko-KR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7191192" y="1399493"/>
            <a:ext cx="2132927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 smtClean="0"/>
              <a:t>3</a:t>
            </a:r>
            <a:r>
              <a:rPr lang="ko-KR" altLang="en-US" sz="1050" b="1" dirty="0" smtClean="0"/>
              <a:t>차 실험 </a:t>
            </a:r>
            <a:r>
              <a:rPr lang="en-US" altLang="ko-KR" sz="1050" dirty="0" smtClean="0"/>
              <a:t>: </a:t>
            </a:r>
            <a:r>
              <a:rPr lang="ko-KR" altLang="en-US" sz="1050" u="sng" dirty="0" smtClean="0"/>
              <a:t>구간 변경 </a:t>
            </a:r>
            <a:r>
              <a:rPr lang="ko-KR" altLang="en-US" sz="1050" dirty="0" smtClean="0"/>
              <a:t>실험</a:t>
            </a:r>
            <a:endParaRPr lang="en-US" altLang="ko-KR" sz="105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 smtClean="0"/>
              <a:t>구간을 </a:t>
            </a:r>
            <a:r>
              <a:rPr lang="en-US" altLang="ko-KR" sz="1050" dirty="0" smtClean="0"/>
              <a:t>3</a:t>
            </a:r>
            <a:r>
              <a:rPr lang="ko-KR" altLang="en-US" sz="1050" dirty="0" smtClean="0"/>
              <a:t>개의 구간으로 변경</a:t>
            </a:r>
            <a:endParaRPr lang="en-US" altLang="ko-KR" sz="105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1) Low: 0.5-0.7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2) Mid: 0.7-0.9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3) High: 0.9-1.0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 smtClean="0"/>
              <a:t>세대 조건은 동일</a:t>
            </a:r>
            <a:endParaRPr lang="en-US" altLang="ko-KR" sz="1050" dirty="0" smtClean="0"/>
          </a:p>
        </p:txBody>
      </p:sp>
    </p:spTree>
    <p:extLst>
      <p:ext uri="{BB962C8B-B14F-4D97-AF65-F5344CB8AC3E}">
        <p14:creationId xmlns:p14="http://schemas.microsoft.com/office/powerpoint/2010/main" val="34209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</TotalTime>
  <Words>1240</Words>
  <Application>Microsoft Office PowerPoint</Application>
  <PresentationFormat>화면 슬라이드 쇼(4:3)</PresentationFormat>
  <Paragraphs>647</Paragraphs>
  <Slides>13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Inherit</vt:lpstr>
      <vt:lpstr>맑은 고딕</vt:lpstr>
      <vt:lpstr>Arial</vt:lpstr>
      <vt:lpstr>Calibri</vt:lpstr>
      <vt:lpstr>Calibri Light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5</cp:revision>
  <dcterms:created xsi:type="dcterms:W3CDTF">2022-06-24T02:04:25Z</dcterms:created>
  <dcterms:modified xsi:type="dcterms:W3CDTF">2022-06-24T04:07:25Z</dcterms:modified>
</cp:coreProperties>
</file>

<file path=docProps/thumbnail.jpeg>
</file>